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7" r:id="rId2"/>
    <p:sldId id="259" r:id="rId3"/>
    <p:sldId id="258" r:id="rId4"/>
    <p:sldId id="260" r:id="rId5"/>
    <p:sldId id="261" r:id="rId6"/>
    <p:sldId id="265" r:id="rId7"/>
    <p:sldId id="262" r:id="rId8"/>
    <p:sldId id="264" r:id="rId9"/>
    <p:sldId id="263" r:id="rId10"/>
    <p:sldId id="266" r:id="rId11"/>
    <p:sldId id="289" r:id="rId12"/>
    <p:sldId id="328" r:id="rId13"/>
    <p:sldId id="267" r:id="rId14"/>
    <p:sldId id="268" r:id="rId15"/>
    <p:sldId id="269" r:id="rId16"/>
    <p:sldId id="270" r:id="rId17"/>
    <p:sldId id="271" r:id="rId18"/>
    <p:sldId id="329" r:id="rId19"/>
    <p:sldId id="272" r:id="rId20"/>
    <p:sldId id="273" r:id="rId21"/>
    <p:sldId id="274" r:id="rId22"/>
    <p:sldId id="275" r:id="rId23"/>
    <p:sldId id="276" r:id="rId24"/>
    <p:sldId id="277" r:id="rId25"/>
    <p:sldId id="278" r:id="rId26"/>
    <p:sldId id="279" r:id="rId27"/>
    <p:sldId id="280" r:id="rId28"/>
    <p:sldId id="281" r:id="rId29"/>
    <p:sldId id="330" r:id="rId30"/>
    <p:sldId id="297" r:id="rId31"/>
    <p:sldId id="327" r:id="rId32"/>
    <p:sldId id="304" r:id="rId33"/>
    <p:sldId id="305" r:id="rId34"/>
    <p:sldId id="306" r:id="rId35"/>
    <p:sldId id="307" r:id="rId36"/>
    <p:sldId id="308" r:id="rId37"/>
    <p:sldId id="309" r:id="rId38"/>
    <p:sldId id="310" r:id="rId39"/>
    <p:sldId id="311" r:id="rId40"/>
    <p:sldId id="312" r:id="rId41"/>
    <p:sldId id="313" r:id="rId42"/>
    <p:sldId id="314" r:id="rId43"/>
    <p:sldId id="315" r:id="rId44"/>
    <p:sldId id="317" r:id="rId45"/>
    <p:sldId id="300" r:id="rId46"/>
    <p:sldId id="318" r:id="rId47"/>
    <p:sldId id="295" r:id="rId48"/>
    <p:sldId id="296" r:id="rId49"/>
    <p:sldId id="298" r:id="rId50"/>
    <p:sldId id="299" r:id="rId51"/>
    <p:sldId id="302" r:id="rId52"/>
    <p:sldId id="319" r:id="rId53"/>
    <p:sldId id="320" r:id="rId54"/>
    <p:sldId id="321" r:id="rId55"/>
    <p:sldId id="326" r:id="rId56"/>
    <p:sldId id="322" r:id="rId57"/>
    <p:sldId id="323" r:id="rId58"/>
    <p:sldId id="331" r:id="rId59"/>
    <p:sldId id="301" r:id="rId60"/>
    <p:sldId id="325" r:id="rId61"/>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0" autoAdjust="0"/>
    <p:restoredTop sz="80996" autoAdjust="0"/>
  </p:normalViewPr>
  <p:slideViewPr>
    <p:cSldViewPr snapToGrid="0">
      <p:cViewPr varScale="1">
        <p:scale>
          <a:sx n="59" d="100"/>
          <a:sy n="59" d="100"/>
        </p:scale>
        <p:origin x="1026" y="60"/>
      </p:cViewPr>
      <p:guideLst/>
    </p:cSldViewPr>
  </p:slideViewPr>
  <p:outlineViewPr>
    <p:cViewPr>
      <p:scale>
        <a:sx n="33" d="100"/>
        <a:sy n="33" d="100"/>
      </p:scale>
      <p:origin x="0" y="-8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20469-F113-4BA2-8900-655B5AEDF269}" type="datetimeFigureOut">
              <a:rPr lang="pt-PT" smtClean="0"/>
              <a:t>29/04/2017</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7E618F-3BC9-4337-9381-0A975A55CC90}" type="slidenum">
              <a:rPr lang="pt-PT" smtClean="0"/>
              <a:t>‹nº›</a:t>
            </a:fld>
            <a:endParaRPr lang="pt-PT"/>
          </a:p>
        </p:txBody>
      </p:sp>
    </p:spTree>
    <p:extLst>
      <p:ext uri="{BB962C8B-B14F-4D97-AF65-F5344CB8AC3E}">
        <p14:creationId xmlns:p14="http://schemas.microsoft.com/office/powerpoint/2010/main" val="38198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t.wikipedia.org/wiki/Regra_de_ouro"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pt.wikipedia.org/wiki/Servidor" TargetMode="External"/><Relationship Id="rId4" Type="http://schemas.openxmlformats.org/officeDocument/2006/relationships/hyperlink" Target="https://pt.wikipedia.org/wiki/Cliente_(computa%C3%A7%C3%A3o)"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t.wikipedia.org/wiki/Comunica%C3%A7%C3%B5es_sem_fio" TargetMode="External"/><Relationship Id="rId7" Type="http://schemas.openxmlformats.org/officeDocument/2006/relationships/hyperlink" Target="https://pt.wikipedia.org/wiki/%C3%93ptico"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pt.wikipedia.org/wiki/Telefone" TargetMode="External"/><Relationship Id="rId5" Type="http://schemas.openxmlformats.org/officeDocument/2006/relationships/hyperlink" Target="https://pt.wikipedia.org/wiki/M%C3%ADdia" TargetMode="External"/><Relationship Id="rId4" Type="http://schemas.openxmlformats.org/officeDocument/2006/relationships/hyperlink" Target="https://pt.wikipedia.org/wiki/R%C3%A1dio_(comunica%C3%A7%C3%A3o)"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t.wikipedia.org/wiki/Regra_de_ouro"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pt.wikipedia.org/wiki/Servidor" TargetMode="External"/><Relationship Id="rId4" Type="http://schemas.openxmlformats.org/officeDocument/2006/relationships/hyperlink" Target="https://pt.wikipedia.org/wiki/Cliente_(computa%C3%A7%C3%A3o)"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Toda a gente tem uma conta na </a:t>
            </a:r>
            <a:r>
              <a:rPr lang="pt-PT" dirty="0" err="1"/>
              <a:t>Azure</a:t>
            </a:r>
            <a:endParaRPr lang="pt-PT" dirty="0"/>
          </a:p>
        </p:txBody>
      </p:sp>
      <p:sp>
        <p:nvSpPr>
          <p:cNvPr id="4" name="Marcador de Posição do Número do Diapositivo 3"/>
          <p:cNvSpPr>
            <a:spLocks noGrp="1"/>
          </p:cNvSpPr>
          <p:nvPr>
            <p:ph type="sldNum" sz="quarter" idx="10"/>
          </p:nvPr>
        </p:nvSpPr>
        <p:spPr/>
        <p:txBody>
          <a:bodyPr/>
          <a:lstStyle/>
          <a:p>
            <a:fld id="{AB7E618F-3BC9-4337-9381-0A975A55CC90}" type="slidenum">
              <a:rPr lang="pt-PT" smtClean="0"/>
              <a:t>2</a:t>
            </a:fld>
            <a:endParaRPr lang="pt-PT"/>
          </a:p>
        </p:txBody>
      </p:sp>
    </p:spTree>
    <p:extLst>
      <p:ext uri="{BB962C8B-B14F-4D97-AF65-F5344CB8AC3E}">
        <p14:creationId xmlns:p14="http://schemas.microsoft.com/office/powerpoint/2010/main" val="2387769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effectLst/>
              </a:rPr>
              <a:t>Uma </a:t>
            </a:r>
            <a:r>
              <a:rPr lang="pt-PT" dirty="0">
                <a:effectLst/>
                <a:hlinkClick r:id="rId3" tooltip="Regra de ouro"/>
              </a:rPr>
              <a:t>regra de ouro</a:t>
            </a:r>
            <a:r>
              <a:rPr lang="pt-PT" dirty="0">
                <a:effectLst/>
              </a:rPr>
              <a:t> é que o lado </a:t>
            </a:r>
            <a:r>
              <a:rPr lang="pt-PT" dirty="0" err="1">
                <a:effectLst/>
              </a:rPr>
              <a:t>front</a:t>
            </a:r>
            <a:r>
              <a:rPr lang="pt-PT" dirty="0">
                <a:effectLst/>
              </a:rPr>
              <a:t> (ou "</a:t>
            </a:r>
            <a:r>
              <a:rPr lang="pt-PT" dirty="0">
                <a:effectLst/>
                <a:hlinkClick r:id="rId4" tooltip="Cliente (computação)"/>
              </a:rPr>
              <a:t>cliente</a:t>
            </a:r>
            <a:r>
              <a:rPr lang="pt-PT" dirty="0">
                <a:effectLst/>
              </a:rPr>
              <a:t>") é qualquer componente manipulado pelo usuário. </a:t>
            </a:r>
          </a:p>
          <a:p>
            <a:r>
              <a:rPr lang="pt-PT" dirty="0">
                <a:effectLst/>
              </a:rPr>
              <a:t>O código do lado servidor (ou "</a:t>
            </a:r>
            <a:r>
              <a:rPr lang="pt-PT" dirty="0" err="1">
                <a:effectLst/>
              </a:rPr>
              <a:t>back-end</a:t>
            </a:r>
            <a:r>
              <a:rPr lang="pt-PT" dirty="0">
                <a:effectLst/>
              </a:rPr>
              <a:t>") reside no </a:t>
            </a:r>
            <a:r>
              <a:rPr lang="pt-PT" dirty="0">
                <a:effectLst/>
                <a:hlinkClick r:id="rId5" tooltip="Servidor"/>
              </a:rPr>
              <a:t>servidor</a:t>
            </a:r>
            <a:r>
              <a:rPr lang="pt-PT" dirty="0">
                <a:effectLst/>
              </a:rPr>
              <a:t>.</a:t>
            </a:r>
          </a:p>
          <a:p>
            <a:r>
              <a:rPr lang="pt-PT" dirty="0">
                <a:effectLst/>
              </a:rPr>
              <a:t>O </a:t>
            </a:r>
            <a:r>
              <a:rPr lang="pt-PT" dirty="0" err="1">
                <a:effectLst/>
              </a:rPr>
              <a:t>front-end</a:t>
            </a:r>
            <a:r>
              <a:rPr lang="pt-PT" dirty="0">
                <a:effectLst/>
              </a:rPr>
              <a:t> reveste o usuário e o </a:t>
            </a:r>
            <a:r>
              <a:rPr lang="pt-PT" dirty="0" err="1">
                <a:effectLst/>
              </a:rPr>
              <a:t>back-end</a:t>
            </a:r>
            <a:r>
              <a:rPr lang="pt-PT" dirty="0">
                <a:effectLst/>
              </a:rPr>
              <a:t> executa os programas do sistema operacional em resposta.</a:t>
            </a:r>
            <a:endParaRPr lang="pt-PT" dirty="0"/>
          </a:p>
        </p:txBody>
      </p:sp>
      <p:sp>
        <p:nvSpPr>
          <p:cNvPr id="4" name="Marcador de Posição do Número do Diapositivo 3"/>
          <p:cNvSpPr>
            <a:spLocks noGrp="1"/>
          </p:cNvSpPr>
          <p:nvPr>
            <p:ph type="sldNum" sz="quarter" idx="10"/>
          </p:nvPr>
        </p:nvSpPr>
        <p:spPr/>
        <p:txBody>
          <a:bodyPr/>
          <a:lstStyle/>
          <a:p>
            <a:fld id="{AB7E618F-3BC9-4337-9381-0A975A55CC90}" type="slidenum">
              <a:rPr lang="pt-PT" smtClean="0"/>
              <a:t>31</a:t>
            </a:fld>
            <a:endParaRPr lang="pt-PT"/>
          </a:p>
        </p:txBody>
      </p:sp>
    </p:spTree>
    <p:extLst>
      <p:ext uri="{BB962C8B-B14F-4D97-AF65-F5344CB8AC3E}">
        <p14:creationId xmlns:p14="http://schemas.microsoft.com/office/powerpoint/2010/main" val="1681442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Falar da androidappcloud2 que foi criado e apresentar a URL</a:t>
            </a:r>
          </a:p>
        </p:txBody>
      </p:sp>
      <p:sp>
        <p:nvSpPr>
          <p:cNvPr id="4" name="Marcador de Posição do Número do Diapositivo 3"/>
          <p:cNvSpPr>
            <a:spLocks noGrp="1"/>
          </p:cNvSpPr>
          <p:nvPr>
            <p:ph type="sldNum" sz="quarter" idx="10"/>
          </p:nvPr>
        </p:nvSpPr>
        <p:spPr/>
        <p:txBody>
          <a:bodyPr/>
          <a:lstStyle/>
          <a:p>
            <a:fld id="{AB7E618F-3BC9-4337-9381-0A975A55CC90}" type="slidenum">
              <a:rPr lang="pt-PT" smtClean="0"/>
              <a:t>35</a:t>
            </a:fld>
            <a:endParaRPr lang="pt-PT"/>
          </a:p>
        </p:txBody>
      </p:sp>
    </p:spTree>
    <p:extLst>
      <p:ext uri="{BB962C8B-B14F-4D97-AF65-F5344CB8AC3E}">
        <p14:creationId xmlns:p14="http://schemas.microsoft.com/office/powerpoint/2010/main" val="3000550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Connect</a:t>
            </a:r>
            <a:r>
              <a:rPr lang="pt-PT" dirty="0"/>
              <a:t> a </a:t>
            </a:r>
            <a:r>
              <a:rPr lang="pt-PT" dirty="0" err="1"/>
              <a:t>database</a:t>
            </a:r>
            <a:r>
              <a:rPr lang="pt-PT" dirty="0"/>
              <a:t> onde vão estar alojados os seus dados.</a:t>
            </a:r>
          </a:p>
        </p:txBody>
      </p:sp>
      <p:sp>
        <p:nvSpPr>
          <p:cNvPr id="4" name="Marcador de Posição do Número do Diapositivo 3"/>
          <p:cNvSpPr>
            <a:spLocks noGrp="1"/>
          </p:cNvSpPr>
          <p:nvPr>
            <p:ph type="sldNum" sz="quarter" idx="10"/>
          </p:nvPr>
        </p:nvSpPr>
        <p:spPr/>
        <p:txBody>
          <a:bodyPr/>
          <a:lstStyle/>
          <a:p>
            <a:fld id="{AB7E618F-3BC9-4337-9381-0A975A55CC90}" type="slidenum">
              <a:rPr lang="pt-PT" smtClean="0"/>
              <a:t>37</a:t>
            </a:fld>
            <a:endParaRPr lang="pt-PT"/>
          </a:p>
        </p:txBody>
      </p:sp>
    </p:spTree>
    <p:extLst>
      <p:ext uri="{BB962C8B-B14F-4D97-AF65-F5344CB8AC3E}">
        <p14:creationId xmlns:p14="http://schemas.microsoft.com/office/powerpoint/2010/main" val="2133505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ADV – Android Virtual </a:t>
            </a:r>
            <a:r>
              <a:rPr lang="pt-PT" dirty="0" err="1"/>
              <a:t>Device</a:t>
            </a:r>
            <a:endParaRPr lang="pt-PT" dirty="0"/>
          </a:p>
        </p:txBody>
      </p:sp>
      <p:sp>
        <p:nvSpPr>
          <p:cNvPr id="4" name="Marcador de Posição do Número do Diapositivo 3"/>
          <p:cNvSpPr>
            <a:spLocks noGrp="1"/>
          </p:cNvSpPr>
          <p:nvPr>
            <p:ph type="sldNum" sz="quarter" idx="10"/>
          </p:nvPr>
        </p:nvSpPr>
        <p:spPr/>
        <p:txBody>
          <a:bodyPr/>
          <a:lstStyle/>
          <a:p>
            <a:fld id="{AB7E618F-3BC9-4337-9381-0A975A55CC90}" type="slidenum">
              <a:rPr lang="pt-PT" smtClean="0"/>
              <a:t>48</a:t>
            </a:fld>
            <a:endParaRPr lang="pt-PT"/>
          </a:p>
        </p:txBody>
      </p:sp>
    </p:spTree>
    <p:extLst>
      <p:ext uri="{BB962C8B-B14F-4D97-AF65-F5344CB8AC3E}">
        <p14:creationId xmlns:p14="http://schemas.microsoft.com/office/powerpoint/2010/main" val="3219659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AB7E618F-3BC9-4337-9381-0A975A55CC90}" type="slidenum">
              <a:rPr lang="pt-PT" smtClean="0"/>
              <a:t>49</a:t>
            </a:fld>
            <a:endParaRPr lang="pt-PT"/>
          </a:p>
        </p:txBody>
      </p:sp>
    </p:spTree>
    <p:extLst>
      <p:ext uri="{BB962C8B-B14F-4D97-AF65-F5344CB8AC3E}">
        <p14:creationId xmlns:p14="http://schemas.microsoft.com/office/powerpoint/2010/main" val="3866908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A </a:t>
            </a:r>
            <a:r>
              <a:rPr lang="pt-PT" b="1" dirty="0"/>
              <a:t>telemetria</a:t>
            </a:r>
            <a:r>
              <a:rPr lang="pt-PT" dirty="0"/>
              <a:t> geralmente refere-se a </a:t>
            </a:r>
            <a:r>
              <a:rPr lang="pt-PT" dirty="0">
                <a:hlinkClick r:id="rId3" tooltip="Comunicações sem fio"/>
              </a:rPr>
              <a:t>comunicações sem fio</a:t>
            </a:r>
            <a:r>
              <a:rPr lang="pt-PT" dirty="0"/>
              <a:t> (i.e. usa um sistema de </a:t>
            </a:r>
            <a:r>
              <a:rPr lang="pt-PT" dirty="0">
                <a:hlinkClick r:id="rId4" tooltip="Rádio (comunicação)"/>
              </a:rPr>
              <a:t>rádio</a:t>
            </a:r>
            <a:r>
              <a:rPr lang="pt-PT" dirty="0"/>
              <a:t> para implementar um enlace de dados), porém pode também referir-se aos dados transferidos sobre outras </a:t>
            </a:r>
            <a:r>
              <a:rPr lang="pt-PT" dirty="0" err="1">
                <a:hlinkClick r:id="rId5" tooltip="Mídia"/>
              </a:rPr>
              <a:t>mídias</a:t>
            </a:r>
            <a:r>
              <a:rPr lang="pt-PT" dirty="0"/>
              <a:t>, tais como </a:t>
            </a:r>
            <a:r>
              <a:rPr lang="pt-PT" dirty="0">
                <a:hlinkClick r:id="rId6" tooltip="Telefone"/>
              </a:rPr>
              <a:t>telefone</a:t>
            </a:r>
            <a:r>
              <a:rPr lang="pt-PT" dirty="0"/>
              <a:t>, redes de computadores ou através de um enlace </a:t>
            </a:r>
            <a:r>
              <a:rPr lang="pt-PT" dirty="0" err="1">
                <a:hlinkClick r:id="rId7" tooltip="Óptico"/>
              </a:rPr>
              <a:t>óptico</a:t>
            </a:r>
            <a:r>
              <a:rPr lang="pt-PT" dirty="0"/>
              <a:t>. </a:t>
            </a:r>
          </a:p>
          <a:p>
            <a:endParaRPr lang="pt-PT" dirty="0"/>
          </a:p>
          <a:p>
            <a:r>
              <a:rPr lang="pt-PT" dirty="0"/>
              <a:t>No Campo da inteligência artificial está em ampla investigação e tem crescido exponencialmente.</a:t>
            </a:r>
          </a:p>
        </p:txBody>
      </p:sp>
      <p:sp>
        <p:nvSpPr>
          <p:cNvPr id="4" name="Marcador de Posição do Número do Diapositivo 3"/>
          <p:cNvSpPr>
            <a:spLocks noGrp="1"/>
          </p:cNvSpPr>
          <p:nvPr>
            <p:ph type="sldNum" sz="quarter" idx="10"/>
          </p:nvPr>
        </p:nvSpPr>
        <p:spPr/>
        <p:txBody>
          <a:bodyPr/>
          <a:lstStyle/>
          <a:p>
            <a:fld id="{AB7E618F-3BC9-4337-9381-0A975A55CC90}" type="slidenum">
              <a:rPr lang="pt-PT" smtClean="0"/>
              <a:t>11</a:t>
            </a:fld>
            <a:endParaRPr lang="pt-PT"/>
          </a:p>
        </p:txBody>
      </p:sp>
    </p:spTree>
    <p:extLst>
      <p:ext uri="{BB962C8B-B14F-4D97-AF65-F5344CB8AC3E}">
        <p14:creationId xmlns:p14="http://schemas.microsoft.com/office/powerpoint/2010/main" val="2495563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A Microsoft tem esta ferramenta antifraude para evitar que qualquer pessoa crie diversas contas. </a:t>
            </a:r>
          </a:p>
        </p:txBody>
      </p:sp>
      <p:sp>
        <p:nvSpPr>
          <p:cNvPr id="4" name="Marcador de Posição do Número do Diapositivo 3"/>
          <p:cNvSpPr>
            <a:spLocks noGrp="1"/>
          </p:cNvSpPr>
          <p:nvPr>
            <p:ph type="sldNum" sz="quarter" idx="10"/>
          </p:nvPr>
        </p:nvSpPr>
        <p:spPr/>
        <p:txBody>
          <a:bodyPr/>
          <a:lstStyle/>
          <a:p>
            <a:fld id="{AB7E618F-3BC9-4337-9381-0A975A55CC90}" type="slidenum">
              <a:rPr lang="pt-PT" smtClean="0"/>
              <a:t>17</a:t>
            </a:fld>
            <a:endParaRPr lang="pt-PT"/>
          </a:p>
        </p:txBody>
      </p:sp>
    </p:spTree>
    <p:extLst>
      <p:ext uri="{BB962C8B-B14F-4D97-AF65-F5344CB8AC3E}">
        <p14:creationId xmlns:p14="http://schemas.microsoft.com/office/powerpoint/2010/main" val="2899222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Serviços bastante úteis quer para o utilizador comum, quer para as empresas que apostam cada vez mais nos serviços da </a:t>
            </a:r>
            <a:r>
              <a:rPr lang="pt-PT" dirty="0" err="1"/>
              <a:t>cloud</a:t>
            </a:r>
            <a:r>
              <a:rPr lang="pt-PT" dirty="0"/>
              <a:t> (benefícios a nível financeiro porque são menos dispendiosos, não necessitam de equipamento físico nem de um técnico para resolver, parametrizar ou fazer backups nos servidores)</a:t>
            </a:r>
          </a:p>
        </p:txBody>
      </p:sp>
      <p:sp>
        <p:nvSpPr>
          <p:cNvPr id="4" name="Marcador de Posição do Número do Diapositivo 3"/>
          <p:cNvSpPr>
            <a:spLocks noGrp="1"/>
          </p:cNvSpPr>
          <p:nvPr>
            <p:ph type="sldNum" sz="quarter" idx="10"/>
          </p:nvPr>
        </p:nvSpPr>
        <p:spPr/>
        <p:txBody>
          <a:bodyPr/>
          <a:lstStyle/>
          <a:p>
            <a:fld id="{AB7E618F-3BC9-4337-9381-0A975A55CC90}" type="slidenum">
              <a:rPr lang="pt-PT" smtClean="0"/>
              <a:t>19</a:t>
            </a:fld>
            <a:endParaRPr lang="pt-PT"/>
          </a:p>
        </p:txBody>
      </p:sp>
    </p:spTree>
    <p:extLst>
      <p:ext uri="{BB962C8B-B14F-4D97-AF65-F5344CB8AC3E}">
        <p14:creationId xmlns:p14="http://schemas.microsoft.com/office/powerpoint/2010/main" val="38813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AB7E618F-3BC9-4337-9381-0A975A55CC90}" type="slidenum">
              <a:rPr lang="pt-PT" smtClean="0"/>
              <a:t>20</a:t>
            </a:fld>
            <a:endParaRPr lang="pt-PT"/>
          </a:p>
        </p:txBody>
      </p:sp>
    </p:spTree>
    <p:extLst>
      <p:ext uri="{BB962C8B-B14F-4D97-AF65-F5344CB8AC3E}">
        <p14:creationId xmlns:p14="http://schemas.microsoft.com/office/powerpoint/2010/main" val="834786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Existem diversos servidores que pode utilizar.</a:t>
            </a:r>
          </a:p>
        </p:txBody>
      </p:sp>
      <p:sp>
        <p:nvSpPr>
          <p:cNvPr id="4" name="Marcador de Posição do Número do Diapositivo 3"/>
          <p:cNvSpPr>
            <a:spLocks noGrp="1"/>
          </p:cNvSpPr>
          <p:nvPr>
            <p:ph type="sldNum" sz="quarter" idx="10"/>
          </p:nvPr>
        </p:nvSpPr>
        <p:spPr/>
        <p:txBody>
          <a:bodyPr/>
          <a:lstStyle/>
          <a:p>
            <a:fld id="{AB7E618F-3BC9-4337-9381-0A975A55CC90}" type="slidenum">
              <a:rPr lang="pt-PT" smtClean="0"/>
              <a:t>22</a:t>
            </a:fld>
            <a:endParaRPr lang="pt-PT"/>
          </a:p>
        </p:txBody>
      </p:sp>
    </p:spTree>
    <p:extLst>
      <p:ext uri="{BB962C8B-B14F-4D97-AF65-F5344CB8AC3E}">
        <p14:creationId xmlns:p14="http://schemas.microsoft.com/office/powerpoint/2010/main" val="3924118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A primeira opção geralmente contém a versão mais atualizada</a:t>
            </a:r>
          </a:p>
        </p:txBody>
      </p:sp>
      <p:sp>
        <p:nvSpPr>
          <p:cNvPr id="4" name="Marcador de Posição do Número do Diapositivo 3"/>
          <p:cNvSpPr>
            <a:spLocks noGrp="1"/>
          </p:cNvSpPr>
          <p:nvPr>
            <p:ph type="sldNum" sz="quarter" idx="10"/>
          </p:nvPr>
        </p:nvSpPr>
        <p:spPr/>
        <p:txBody>
          <a:bodyPr/>
          <a:lstStyle/>
          <a:p>
            <a:fld id="{AB7E618F-3BC9-4337-9381-0A975A55CC90}" type="slidenum">
              <a:rPr lang="pt-PT" smtClean="0"/>
              <a:t>23</a:t>
            </a:fld>
            <a:endParaRPr lang="pt-PT"/>
          </a:p>
        </p:txBody>
      </p:sp>
    </p:spTree>
    <p:extLst>
      <p:ext uri="{BB962C8B-B14F-4D97-AF65-F5344CB8AC3E}">
        <p14:creationId xmlns:p14="http://schemas.microsoft.com/office/powerpoint/2010/main" val="4069343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200" kern="1200" dirty="0">
                <a:solidFill>
                  <a:schemeClr val="tx1"/>
                </a:solidFill>
                <a:effectLst/>
                <a:latin typeface="+mn-lt"/>
                <a:ea typeface="+mn-ea"/>
                <a:cs typeface="+mn-cs"/>
              </a:rPr>
              <a:t>Agora configure recursos opcionais tais como criar uma rede separada, outros modelos de armazenamento que poderão ser explorados num próximo tutorial:</a:t>
            </a:r>
          </a:p>
          <a:p>
            <a:endParaRPr lang="pt-PT" dirty="0"/>
          </a:p>
        </p:txBody>
      </p:sp>
      <p:sp>
        <p:nvSpPr>
          <p:cNvPr id="4" name="Marcador de Posição do Número do Diapositivo 3"/>
          <p:cNvSpPr>
            <a:spLocks noGrp="1"/>
          </p:cNvSpPr>
          <p:nvPr>
            <p:ph type="sldNum" sz="quarter" idx="10"/>
          </p:nvPr>
        </p:nvSpPr>
        <p:spPr/>
        <p:txBody>
          <a:bodyPr/>
          <a:lstStyle/>
          <a:p>
            <a:fld id="{AB7E618F-3BC9-4337-9381-0A975A55CC90}" type="slidenum">
              <a:rPr lang="pt-PT" smtClean="0"/>
              <a:t>26</a:t>
            </a:fld>
            <a:endParaRPr lang="pt-PT"/>
          </a:p>
        </p:txBody>
      </p:sp>
    </p:spTree>
    <p:extLst>
      <p:ext uri="{BB962C8B-B14F-4D97-AF65-F5344CB8AC3E}">
        <p14:creationId xmlns:p14="http://schemas.microsoft.com/office/powerpoint/2010/main" val="1168669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effectLst/>
              </a:rPr>
              <a:t>Uma </a:t>
            </a:r>
            <a:r>
              <a:rPr lang="pt-PT" dirty="0">
                <a:effectLst/>
                <a:hlinkClick r:id="rId3" tooltip="Regra de ouro"/>
              </a:rPr>
              <a:t>regra de ouro</a:t>
            </a:r>
            <a:r>
              <a:rPr lang="pt-PT" dirty="0">
                <a:effectLst/>
              </a:rPr>
              <a:t> é que o lado </a:t>
            </a:r>
            <a:r>
              <a:rPr lang="pt-PT" dirty="0" err="1">
                <a:effectLst/>
              </a:rPr>
              <a:t>front</a:t>
            </a:r>
            <a:r>
              <a:rPr lang="pt-PT" dirty="0">
                <a:effectLst/>
              </a:rPr>
              <a:t> (ou "</a:t>
            </a:r>
            <a:r>
              <a:rPr lang="pt-PT" dirty="0">
                <a:effectLst/>
                <a:hlinkClick r:id="rId4" tooltip="Cliente (computação)"/>
              </a:rPr>
              <a:t>cliente</a:t>
            </a:r>
            <a:r>
              <a:rPr lang="pt-PT" dirty="0">
                <a:effectLst/>
              </a:rPr>
              <a:t>") é qualquer componente manipulado pelo usuário. </a:t>
            </a:r>
          </a:p>
          <a:p>
            <a:r>
              <a:rPr lang="pt-PT" dirty="0">
                <a:effectLst/>
              </a:rPr>
              <a:t>O código do lado servidor (ou "</a:t>
            </a:r>
            <a:r>
              <a:rPr lang="pt-PT" dirty="0" err="1">
                <a:effectLst/>
              </a:rPr>
              <a:t>back-end</a:t>
            </a:r>
            <a:r>
              <a:rPr lang="pt-PT" dirty="0">
                <a:effectLst/>
              </a:rPr>
              <a:t>") reside no </a:t>
            </a:r>
            <a:r>
              <a:rPr lang="pt-PT" dirty="0">
                <a:effectLst/>
                <a:hlinkClick r:id="rId5" tooltip="Servidor"/>
              </a:rPr>
              <a:t>servidor</a:t>
            </a:r>
            <a:r>
              <a:rPr lang="pt-PT" dirty="0">
                <a:effectLst/>
              </a:rPr>
              <a:t>.</a:t>
            </a:r>
          </a:p>
          <a:p>
            <a:r>
              <a:rPr lang="pt-PT" dirty="0">
                <a:effectLst/>
              </a:rPr>
              <a:t>O </a:t>
            </a:r>
            <a:r>
              <a:rPr lang="pt-PT" dirty="0" err="1">
                <a:effectLst/>
              </a:rPr>
              <a:t>front-end</a:t>
            </a:r>
            <a:r>
              <a:rPr lang="pt-PT" dirty="0">
                <a:effectLst/>
              </a:rPr>
              <a:t> reveste o usuário e o </a:t>
            </a:r>
            <a:r>
              <a:rPr lang="pt-PT" dirty="0" err="1">
                <a:effectLst/>
              </a:rPr>
              <a:t>back-end</a:t>
            </a:r>
            <a:r>
              <a:rPr lang="pt-PT" dirty="0">
                <a:effectLst/>
              </a:rPr>
              <a:t> executa os programas do sistema operacional em resposta.</a:t>
            </a:r>
            <a:endParaRPr lang="pt-PT" dirty="0"/>
          </a:p>
        </p:txBody>
      </p:sp>
      <p:sp>
        <p:nvSpPr>
          <p:cNvPr id="4" name="Marcador de Posição do Número do Diapositivo 3"/>
          <p:cNvSpPr>
            <a:spLocks noGrp="1"/>
          </p:cNvSpPr>
          <p:nvPr>
            <p:ph type="sldNum" sz="quarter" idx="10"/>
          </p:nvPr>
        </p:nvSpPr>
        <p:spPr/>
        <p:txBody>
          <a:bodyPr/>
          <a:lstStyle/>
          <a:p>
            <a:fld id="{AB7E618F-3BC9-4337-9381-0A975A55CC90}" type="slidenum">
              <a:rPr lang="pt-PT" smtClean="0"/>
              <a:t>30</a:t>
            </a:fld>
            <a:endParaRPr lang="pt-PT"/>
          </a:p>
        </p:txBody>
      </p:sp>
    </p:spTree>
    <p:extLst>
      <p:ext uri="{BB962C8B-B14F-4D97-AF65-F5344CB8AC3E}">
        <p14:creationId xmlns:p14="http://schemas.microsoft.com/office/powerpoint/2010/main" val="1959251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do subtítulo do Modelo Global</a:t>
            </a:r>
          </a:p>
        </p:txBody>
      </p:sp>
      <p:sp>
        <p:nvSpPr>
          <p:cNvPr id="4" name="Marcador de Posição da Data 3"/>
          <p:cNvSpPr>
            <a:spLocks noGrp="1"/>
          </p:cNvSpPr>
          <p:nvPr>
            <p:ph type="dt" sz="half" idx="10"/>
          </p:nvPr>
        </p:nvSpPr>
        <p:spPr/>
        <p:txBody>
          <a:bodyPr/>
          <a:lstStyle/>
          <a:p>
            <a:fld id="{9C147503-265B-4E85-B8DC-722058C43F81}" type="datetimeFigureOut">
              <a:rPr lang="pt-PT" smtClean="0"/>
              <a:t>29/04/2017</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B5CA9EDF-92A3-4050-9517-5967A51F3BD2}" type="slidenum">
              <a:rPr lang="pt-PT" smtClean="0"/>
              <a:t>‹nº›</a:t>
            </a:fld>
            <a:endParaRPr lang="pt-PT"/>
          </a:p>
        </p:txBody>
      </p:sp>
    </p:spTree>
    <p:extLst>
      <p:ext uri="{BB962C8B-B14F-4D97-AF65-F5344CB8AC3E}">
        <p14:creationId xmlns:p14="http://schemas.microsoft.com/office/powerpoint/2010/main" val="2088413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de título do Modelo Global</a:t>
            </a:r>
          </a:p>
        </p:txBody>
      </p:sp>
      <p:sp>
        <p:nvSpPr>
          <p:cNvPr id="3" name="Marcador de Posição de Texto Vertical 2"/>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9C147503-265B-4E85-B8DC-722058C43F81}" type="datetimeFigureOut">
              <a:rPr lang="pt-PT" smtClean="0"/>
              <a:t>29/04/2017</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B5CA9EDF-92A3-4050-9517-5967A51F3BD2}" type="slidenum">
              <a:rPr lang="pt-PT" smtClean="0"/>
              <a:t>‹nº›</a:t>
            </a:fld>
            <a:endParaRPr lang="pt-PT"/>
          </a:p>
        </p:txBody>
      </p:sp>
    </p:spTree>
    <p:extLst>
      <p:ext uri="{BB962C8B-B14F-4D97-AF65-F5344CB8AC3E}">
        <p14:creationId xmlns:p14="http://schemas.microsoft.com/office/powerpoint/2010/main" val="2569913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9C147503-265B-4E85-B8DC-722058C43F81}" type="datetimeFigureOut">
              <a:rPr lang="pt-PT" smtClean="0"/>
              <a:t>29/04/2017</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B5CA9EDF-92A3-4050-9517-5967A51F3BD2}" type="slidenum">
              <a:rPr lang="pt-PT" smtClean="0"/>
              <a:t>‹nº›</a:t>
            </a:fld>
            <a:endParaRPr lang="pt-PT"/>
          </a:p>
        </p:txBody>
      </p:sp>
    </p:spTree>
    <p:extLst>
      <p:ext uri="{BB962C8B-B14F-4D97-AF65-F5344CB8AC3E}">
        <p14:creationId xmlns:p14="http://schemas.microsoft.com/office/powerpoint/2010/main" val="1776319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de título do Modelo Global</a:t>
            </a:r>
          </a:p>
        </p:txBody>
      </p:sp>
      <p:sp>
        <p:nvSpPr>
          <p:cNvPr id="3" name="Marcador de Posição de Conteúdo 2"/>
          <p:cNvSpPr>
            <a:spLocks noGrp="1"/>
          </p:cNvSpPr>
          <p:nvPr>
            <p:ph idx="1"/>
          </p:nvPr>
        </p:nvSpPr>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9C147503-265B-4E85-B8DC-722058C43F81}" type="datetimeFigureOut">
              <a:rPr lang="pt-PT" smtClean="0"/>
              <a:t>29/04/2017</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B5CA9EDF-92A3-4050-9517-5967A51F3BD2}" type="slidenum">
              <a:rPr lang="pt-PT" smtClean="0"/>
              <a:t>‹nº›</a:t>
            </a:fld>
            <a:endParaRPr lang="pt-PT"/>
          </a:p>
        </p:txBody>
      </p:sp>
    </p:spTree>
    <p:extLst>
      <p:ext uri="{BB962C8B-B14F-4D97-AF65-F5344CB8AC3E}">
        <p14:creationId xmlns:p14="http://schemas.microsoft.com/office/powerpoint/2010/main" val="4049998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Editar os estilos de texto do Modelo Global</a:t>
            </a:r>
          </a:p>
        </p:txBody>
      </p:sp>
      <p:sp>
        <p:nvSpPr>
          <p:cNvPr id="4" name="Marcador de Posição da Data 3"/>
          <p:cNvSpPr>
            <a:spLocks noGrp="1"/>
          </p:cNvSpPr>
          <p:nvPr>
            <p:ph type="dt" sz="half" idx="10"/>
          </p:nvPr>
        </p:nvSpPr>
        <p:spPr/>
        <p:txBody>
          <a:bodyPr/>
          <a:lstStyle/>
          <a:p>
            <a:fld id="{9C147503-265B-4E85-B8DC-722058C43F81}" type="datetimeFigureOut">
              <a:rPr lang="pt-PT" smtClean="0"/>
              <a:t>29/04/2017</a:t>
            </a:fld>
            <a:endParaRPr lang="pt-PT"/>
          </a:p>
        </p:txBody>
      </p:sp>
      <p:sp>
        <p:nvSpPr>
          <p:cNvPr id="5" name="Marcador de Posição do Rodapé 4"/>
          <p:cNvSpPr>
            <a:spLocks noGrp="1"/>
          </p:cNvSpPr>
          <p:nvPr>
            <p:ph type="ftr" sz="quarter" idx="11"/>
          </p:nvPr>
        </p:nvSpPr>
        <p:spPr/>
        <p:txBody>
          <a:bodyPr/>
          <a:lstStyle/>
          <a:p>
            <a:endParaRPr lang="pt-PT"/>
          </a:p>
        </p:txBody>
      </p:sp>
      <p:sp>
        <p:nvSpPr>
          <p:cNvPr id="6" name="Marcador de Posição do Número do Diapositivo 5"/>
          <p:cNvSpPr>
            <a:spLocks noGrp="1"/>
          </p:cNvSpPr>
          <p:nvPr>
            <p:ph type="sldNum" sz="quarter" idx="12"/>
          </p:nvPr>
        </p:nvSpPr>
        <p:spPr/>
        <p:txBody>
          <a:bodyPr/>
          <a:lstStyle/>
          <a:p>
            <a:fld id="{B5CA9EDF-92A3-4050-9517-5967A51F3BD2}" type="slidenum">
              <a:rPr lang="pt-PT" smtClean="0"/>
              <a:t>‹nº›</a:t>
            </a:fld>
            <a:endParaRPr lang="pt-PT"/>
          </a:p>
        </p:txBody>
      </p:sp>
    </p:spTree>
    <p:extLst>
      <p:ext uri="{BB962C8B-B14F-4D97-AF65-F5344CB8AC3E}">
        <p14:creationId xmlns:p14="http://schemas.microsoft.com/office/powerpoint/2010/main" val="1262635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de título do Modelo Global</a:t>
            </a:r>
          </a:p>
        </p:txBody>
      </p:sp>
      <p:sp>
        <p:nvSpPr>
          <p:cNvPr id="3" name="Marcador de Posição de Conteúdo 2"/>
          <p:cNvSpPr>
            <a:spLocks noGrp="1"/>
          </p:cNvSpPr>
          <p:nvPr>
            <p:ph sz="half" idx="1"/>
          </p:nvPr>
        </p:nvSpPr>
        <p:spPr>
          <a:xfrm>
            <a:off x="838200" y="1825625"/>
            <a:ext cx="518160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9C147503-265B-4E85-B8DC-722058C43F81}" type="datetimeFigureOut">
              <a:rPr lang="pt-PT" smtClean="0"/>
              <a:t>29/04/2017</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B5CA9EDF-92A3-4050-9517-5967A51F3BD2}" type="slidenum">
              <a:rPr lang="pt-PT" smtClean="0"/>
              <a:t>‹nº›</a:t>
            </a:fld>
            <a:endParaRPr lang="pt-PT"/>
          </a:p>
        </p:txBody>
      </p:sp>
    </p:spTree>
    <p:extLst>
      <p:ext uri="{BB962C8B-B14F-4D97-AF65-F5344CB8AC3E}">
        <p14:creationId xmlns:p14="http://schemas.microsoft.com/office/powerpoint/2010/main" val="2949978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9C147503-265B-4E85-B8DC-722058C43F81}" type="datetimeFigureOut">
              <a:rPr lang="pt-PT" smtClean="0"/>
              <a:t>29/04/2017</a:t>
            </a:fld>
            <a:endParaRPr lang="pt-PT"/>
          </a:p>
        </p:txBody>
      </p:sp>
      <p:sp>
        <p:nvSpPr>
          <p:cNvPr id="8" name="Marcador de Posição do Rodapé 7"/>
          <p:cNvSpPr>
            <a:spLocks noGrp="1"/>
          </p:cNvSpPr>
          <p:nvPr>
            <p:ph type="ftr" sz="quarter" idx="11"/>
          </p:nvPr>
        </p:nvSpPr>
        <p:spPr/>
        <p:txBody>
          <a:bodyPr/>
          <a:lstStyle/>
          <a:p>
            <a:endParaRPr lang="pt-PT"/>
          </a:p>
        </p:txBody>
      </p:sp>
      <p:sp>
        <p:nvSpPr>
          <p:cNvPr id="9" name="Marcador de Posição do Número do Diapositivo 8"/>
          <p:cNvSpPr>
            <a:spLocks noGrp="1"/>
          </p:cNvSpPr>
          <p:nvPr>
            <p:ph type="sldNum" sz="quarter" idx="12"/>
          </p:nvPr>
        </p:nvSpPr>
        <p:spPr/>
        <p:txBody>
          <a:bodyPr/>
          <a:lstStyle/>
          <a:p>
            <a:fld id="{B5CA9EDF-92A3-4050-9517-5967A51F3BD2}" type="slidenum">
              <a:rPr lang="pt-PT" smtClean="0"/>
              <a:t>‹nº›</a:t>
            </a:fld>
            <a:endParaRPr lang="pt-PT"/>
          </a:p>
        </p:txBody>
      </p:sp>
    </p:spTree>
    <p:extLst>
      <p:ext uri="{BB962C8B-B14F-4D97-AF65-F5344CB8AC3E}">
        <p14:creationId xmlns:p14="http://schemas.microsoft.com/office/powerpoint/2010/main" val="2431626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de título do Modelo Global</a:t>
            </a:r>
          </a:p>
        </p:txBody>
      </p:sp>
      <p:sp>
        <p:nvSpPr>
          <p:cNvPr id="3" name="Marcador de Posição da Data 2"/>
          <p:cNvSpPr>
            <a:spLocks noGrp="1"/>
          </p:cNvSpPr>
          <p:nvPr>
            <p:ph type="dt" sz="half" idx="10"/>
          </p:nvPr>
        </p:nvSpPr>
        <p:spPr/>
        <p:txBody>
          <a:bodyPr/>
          <a:lstStyle/>
          <a:p>
            <a:fld id="{9C147503-265B-4E85-B8DC-722058C43F81}" type="datetimeFigureOut">
              <a:rPr lang="pt-PT" smtClean="0"/>
              <a:t>29/04/2017</a:t>
            </a:fld>
            <a:endParaRPr lang="pt-PT"/>
          </a:p>
        </p:txBody>
      </p:sp>
      <p:sp>
        <p:nvSpPr>
          <p:cNvPr id="4" name="Marcador de Posição do Rodapé 3"/>
          <p:cNvSpPr>
            <a:spLocks noGrp="1"/>
          </p:cNvSpPr>
          <p:nvPr>
            <p:ph type="ftr" sz="quarter" idx="11"/>
          </p:nvPr>
        </p:nvSpPr>
        <p:spPr/>
        <p:txBody>
          <a:bodyPr/>
          <a:lstStyle/>
          <a:p>
            <a:endParaRPr lang="pt-PT"/>
          </a:p>
        </p:txBody>
      </p:sp>
      <p:sp>
        <p:nvSpPr>
          <p:cNvPr id="5" name="Marcador de Posição do Número do Diapositivo 4"/>
          <p:cNvSpPr>
            <a:spLocks noGrp="1"/>
          </p:cNvSpPr>
          <p:nvPr>
            <p:ph type="sldNum" sz="quarter" idx="12"/>
          </p:nvPr>
        </p:nvSpPr>
        <p:spPr/>
        <p:txBody>
          <a:bodyPr/>
          <a:lstStyle/>
          <a:p>
            <a:fld id="{B5CA9EDF-92A3-4050-9517-5967A51F3BD2}" type="slidenum">
              <a:rPr lang="pt-PT" smtClean="0"/>
              <a:t>‹nº›</a:t>
            </a:fld>
            <a:endParaRPr lang="pt-PT"/>
          </a:p>
        </p:txBody>
      </p:sp>
    </p:spTree>
    <p:extLst>
      <p:ext uri="{BB962C8B-B14F-4D97-AF65-F5344CB8AC3E}">
        <p14:creationId xmlns:p14="http://schemas.microsoft.com/office/powerpoint/2010/main" val="52162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9C147503-265B-4E85-B8DC-722058C43F81}" type="datetimeFigureOut">
              <a:rPr lang="pt-PT" smtClean="0"/>
              <a:t>29/04/2017</a:t>
            </a:fld>
            <a:endParaRPr lang="pt-PT"/>
          </a:p>
        </p:txBody>
      </p:sp>
      <p:sp>
        <p:nvSpPr>
          <p:cNvPr id="3" name="Marcador de Posição do Rodapé 2"/>
          <p:cNvSpPr>
            <a:spLocks noGrp="1"/>
          </p:cNvSpPr>
          <p:nvPr>
            <p:ph type="ftr" sz="quarter" idx="11"/>
          </p:nvPr>
        </p:nvSpPr>
        <p:spPr/>
        <p:txBody>
          <a:bodyPr/>
          <a:lstStyle/>
          <a:p>
            <a:endParaRPr lang="pt-PT"/>
          </a:p>
        </p:txBody>
      </p:sp>
      <p:sp>
        <p:nvSpPr>
          <p:cNvPr id="4" name="Marcador de Posição do Número do Diapositivo 3"/>
          <p:cNvSpPr>
            <a:spLocks noGrp="1"/>
          </p:cNvSpPr>
          <p:nvPr>
            <p:ph type="sldNum" sz="quarter" idx="12"/>
          </p:nvPr>
        </p:nvSpPr>
        <p:spPr/>
        <p:txBody>
          <a:bodyPr/>
          <a:lstStyle/>
          <a:p>
            <a:fld id="{B5CA9EDF-92A3-4050-9517-5967A51F3BD2}" type="slidenum">
              <a:rPr lang="pt-PT" smtClean="0"/>
              <a:t>‹nº›</a:t>
            </a:fld>
            <a:endParaRPr lang="pt-PT"/>
          </a:p>
        </p:txBody>
      </p:sp>
    </p:spTree>
    <p:extLst>
      <p:ext uri="{BB962C8B-B14F-4D97-AF65-F5344CB8AC3E}">
        <p14:creationId xmlns:p14="http://schemas.microsoft.com/office/powerpoint/2010/main" val="352226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Marcador de Posição da Data 4"/>
          <p:cNvSpPr>
            <a:spLocks noGrp="1"/>
          </p:cNvSpPr>
          <p:nvPr>
            <p:ph type="dt" sz="half" idx="10"/>
          </p:nvPr>
        </p:nvSpPr>
        <p:spPr/>
        <p:txBody>
          <a:bodyPr/>
          <a:lstStyle/>
          <a:p>
            <a:fld id="{9C147503-265B-4E85-B8DC-722058C43F81}" type="datetimeFigureOut">
              <a:rPr lang="pt-PT" smtClean="0"/>
              <a:t>29/04/2017</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B5CA9EDF-92A3-4050-9517-5967A51F3BD2}" type="slidenum">
              <a:rPr lang="pt-PT" smtClean="0"/>
              <a:t>‹nº›</a:t>
            </a:fld>
            <a:endParaRPr lang="pt-PT"/>
          </a:p>
        </p:txBody>
      </p:sp>
    </p:spTree>
    <p:extLst>
      <p:ext uri="{BB962C8B-B14F-4D97-AF65-F5344CB8AC3E}">
        <p14:creationId xmlns:p14="http://schemas.microsoft.com/office/powerpoint/2010/main" val="1822612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Marcador de Posição da Data 4"/>
          <p:cNvSpPr>
            <a:spLocks noGrp="1"/>
          </p:cNvSpPr>
          <p:nvPr>
            <p:ph type="dt" sz="half" idx="10"/>
          </p:nvPr>
        </p:nvSpPr>
        <p:spPr/>
        <p:txBody>
          <a:bodyPr/>
          <a:lstStyle/>
          <a:p>
            <a:fld id="{9C147503-265B-4E85-B8DC-722058C43F81}" type="datetimeFigureOut">
              <a:rPr lang="pt-PT" smtClean="0"/>
              <a:t>29/04/2017</a:t>
            </a:fld>
            <a:endParaRPr lang="pt-PT"/>
          </a:p>
        </p:txBody>
      </p:sp>
      <p:sp>
        <p:nvSpPr>
          <p:cNvPr id="6" name="Marcador de Posição do Rodapé 5"/>
          <p:cNvSpPr>
            <a:spLocks noGrp="1"/>
          </p:cNvSpPr>
          <p:nvPr>
            <p:ph type="ftr" sz="quarter" idx="11"/>
          </p:nvPr>
        </p:nvSpPr>
        <p:spPr/>
        <p:txBody>
          <a:bodyPr/>
          <a:lstStyle/>
          <a:p>
            <a:endParaRPr lang="pt-PT"/>
          </a:p>
        </p:txBody>
      </p:sp>
      <p:sp>
        <p:nvSpPr>
          <p:cNvPr id="7" name="Marcador de Posição do Número do Diapositivo 6"/>
          <p:cNvSpPr>
            <a:spLocks noGrp="1"/>
          </p:cNvSpPr>
          <p:nvPr>
            <p:ph type="sldNum" sz="quarter" idx="12"/>
          </p:nvPr>
        </p:nvSpPr>
        <p:spPr/>
        <p:txBody>
          <a:bodyPr/>
          <a:lstStyle/>
          <a:p>
            <a:fld id="{B5CA9EDF-92A3-4050-9517-5967A51F3BD2}" type="slidenum">
              <a:rPr lang="pt-PT" smtClean="0"/>
              <a:t>‹nº›</a:t>
            </a:fld>
            <a:endParaRPr lang="pt-PT"/>
          </a:p>
        </p:txBody>
      </p:sp>
    </p:spTree>
    <p:extLst>
      <p:ext uri="{BB962C8B-B14F-4D97-AF65-F5344CB8AC3E}">
        <p14:creationId xmlns:p14="http://schemas.microsoft.com/office/powerpoint/2010/main" val="472501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47503-265B-4E85-B8DC-722058C43F81}" type="datetimeFigureOut">
              <a:rPr lang="pt-PT" smtClean="0"/>
              <a:t>29/04/2017</a:t>
            </a:fld>
            <a:endParaRPr lang="pt-PT"/>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CA9EDF-92A3-4050-9517-5967A51F3BD2}" type="slidenum">
              <a:rPr lang="pt-PT" smtClean="0"/>
              <a:t>‹nº›</a:t>
            </a:fld>
            <a:endParaRPr lang="pt-PT"/>
          </a:p>
        </p:txBody>
      </p:sp>
    </p:spTree>
    <p:extLst>
      <p:ext uri="{BB962C8B-B14F-4D97-AF65-F5344CB8AC3E}">
        <p14:creationId xmlns:p14="http://schemas.microsoft.com/office/powerpoint/2010/main" val="3135634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mbnet.pt/site/do"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blogs.msdn.com/b/windowsazure/archive/2014/03/31/microsoft-azure-innovation-quality-and-price.aspx"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12"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458353" y="57350"/>
            <a:ext cx="7150932" cy="707886"/>
          </a:xfrm>
          <a:prstGeom prst="rect">
            <a:avLst/>
          </a:prstGeom>
          <a:noFill/>
        </p:spPr>
        <p:txBody>
          <a:bodyPr wrap="none" lIns="91440" tIns="45720" rIns="91440" bIns="45720">
            <a:spAutoFit/>
          </a:bodyPr>
          <a:lstStyle/>
          <a:p>
            <a:pPr algn="ctr"/>
            <a:r>
              <a:rPr lang="pt-PT" sz="4000" b="0" cap="none" spc="0" dirty="0">
                <a:ln w="0"/>
                <a:solidFill>
                  <a:schemeClr val="bg2">
                    <a:lumMod val="10000"/>
                  </a:schemeClr>
                </a:solidFill>
                <a:effectLst>
                  <a:reflection blurRad="6350" stA="53000" endA="300" endPos="35500" dir="5400000" sy="-90000" algn="bl" rotWithShape="0"/>
                </a:effectLst>
              </a:rPr>
              <a:t>Mestrado em Computação Móvel</a:t>
            </a:r>
          </a:p>
        </p:txBody>
      </p:sp>
      <p:sp>
        <p:nvSpPr>
          <p:cNvPr id="6" name="CaixaDeTexto 5"/>
          <p:cNvSpPr txBox="1"/>
          <p:nvPr/>
        </p:nvSpPr>
        <p:spPr>
          <a:xfrm>
            <a:off x="42634" y="6259839"/>
            <a:ext cx="12192000" cy="461665"/>
          </a:xfrm>
          <a:prstGeom prst="rect">
            <a:avLst/>
          </a:prstGeom>
          <a:noFill/>
        </p:spPr>
        <p:txBody>
          <a:bodyPr wrap="square" rtlCol="0">
            <a:spAutoFit/>
          </a:bodyPr>
          <a:lstStyle/>
          <a:p>
            <a:r>
              <a:rPr lang="pt-PT" dirty="0"/>
              <a:t>Orientador: Prof. Carlos Carreto                                      </a:t>
            </a:r>
            <a:r>
              <a:rPr lang="pt-PT" sz="2400" dirty="0"/>
              <a:t>UC-Seminário 1</a:t>
            </a:r>
            <a:endParaRPr lang="pt-PT" sz="2400" dirty="0">
              <a:latin typeface="Arial Black" panose="020B0A04020102020204" pitchFamily="34" charset="0"/>
            </a:endParaRP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6300" y="2307520"/>
            <a:ext cx="7804668" cy="2826909"/>
          </a:xfrm>
          <a:prstGeom prst="rect">
            <a:avLst/>
          </a:prstGeom>
        </p:spPr>
      </p:pic>
      <p:sp>
        <p:nvSpPr>
          <p:cNvPr id="15" name="Retângulo 14"/>
          <p:cNvSpPr/>
          <p:nvPr/>
        </p:nvSpPr>
        <p:spPr>
          <a:xfrm>
            <a:off x="658292" y="1423622"/>
            <a:ext cx="11360561" cy="769441"/>
          </a:xfrm>
          <a:prstGeom prst="rect">
            <a:avLst/>
          </a:prstGeom>
          <a:noFill/>
          <a:effectLst>
            <a:reflection blurRad="6350" stA="50000" endA="300" endPos="55000" dir="5400000" sy="-100000" algn="bl" rotWithShape="0"/>
          </a:effectLst>
        </p:spPr>
        <p:txBody>
          <a:bodyPr wrap="square" lIns="91440" tIns="45720" rIns="91440" bIns="45720">
            <a:spAutoFit/>
            <a:scene3d>
              <a:camera prst="perspectiveRelaxedModerately"/>
              <a:lightRig rig="threePt" dir="t"/>
            </a:scene3d>
          </a:bodyPr>
          <a:lstStyle/>
          <a:p>
            <a:pPr algn="ctr"/>
            <a:r>
              <a:rPr lang="pt-PT" sz="4400" b="1" dirty="0">
                <a:ln w="6600">
                  <a:solidFill>
                    <a:schemeClr val="accent2"/>
                  </a:solidFill>
                  <a:prstDash val="solid"/>
                </a:ln>
                <a:solidFill>
                  <a:schemeClr val="bg1"/>
                </a:solidFill>
                <a:effectLst>
                  <a:outerShdw blurRad="60007" dist="310007" dir="7680000" sy="30000" kx="1300200" algn="ctr" rotWithShape="0">
                    <a:prstClr val="black">
                      <a:alpha val="32000"/>
                    </a:prstClr>
                  </a:outerShdw>
                </a:effectLst>
              </a:rPr>
              <a:t>Breve introdução à plataforma </a:t>
            </a:r>
            <a:r>
              <a:rPr lang="pt-PT" sz="4400" b="1" dirty="0" err="1">
                <a:ln w="6600">
                  <a:solidFill>
                    <a:schemeClr val="accent2"/>
                  </a:solidFill>
                  <a:prstDash val="solid"/>
                </a:ln>
                <a:solidFill>
                  <a:schemeClr val="bg1"/>
                </a:solidFill>
                <a:effectLst>
                  <a:outerShdw blurRad="60007" dist="310007" dir="7680000" sy="30000" kx="1300200" algn="ctr" rotWithShape="0">
                    <a:prstClr val="black">
                      <a:alpha val="32000"/>
                    </a:prstClr>
                  </a:outerShdw>
                </a:effectLst>
              </a:rPr>
              <a:t>cloud</a:t>
            </a:r>
            <a:r>
              <a:rPr lang="pt-PT" sz="4400" b="1" dirty="0">
                <a:ln w="6600">
                  <a:solidFill>
                    <a:schemeClr val="accent2"/>
                  </a:solidFill>
                  <a:prstDash val="solid"/>
                </a:ln>
                <a:solidFill>
                  <a:schemeClr val="bg1"/>
                </a:solidFill>
                <a:effectLst>
                  <a:outerShdw blurRad="60007" dist="310007" dir="7680000" sy="30000" kx="1300200" algn="ctr" rotWithShape="0">
                    <a:prstClr val="black">
                      <a:alpha val="32000"/>
                    </a:prstClr>
                  </a:outerShdw>
                </a:effectLst>
              </a:rPr>
              <a:t> da </a:t>
            </a:r>
            <a:r>
              <a:rPr lang="pt-PT" sz="4400" b="1" dirty="0" err="1">
                <a:ln w="6600">
                  <a:solidFill>
                    <a:schemeClr val="accent2"/>
                  </a:solidFill>
                  <a:prstDash val="solid"/>
                </a:ln>
                <a:solidFill>
                  <a:schemeClr val="bg1"/>
                </a:solidFill>
                <a:effectLst>
                  <a:outerShdw blurRad="60007" dist="310007" dir="7680000" sy="30000" kx="1300200" algn="ctr" rotWithShape="0">
                    <a:prstClr val="black">
                      <a:alpha val="32000"/>
                    </a:prstClr>
                  </a:outerShdw>
                </a:effectLst>
              </a:rPr>
              <a:t>Azure</a:t>
            </a:r>
            <a:endParaRPr lang="pt-PT" sz="4400" b="1" dirty="0">
              <a:ln w="6600">
                <a:solidFill>
                  <a:schemeClr val="accent2"/>
                </a:solidFill>
                <a:prstDash val="solid"/>
              </a:ln>
              <a:solidFill>
                <a:schemeClr val="bg1"/>
              </a:solidFill>
              <a:effectLst>
                <a:outerShdw blurRad="60007" dist="310007" dir="7680000" sy="30000" kx="1300200" algn="ctr" rotWithShape="0">
                  <a:prstClr val="black">
                    <a:alpha val="32000"/>
                  </a:prstClr>
                </a:outerShdw>
              </a:effectLst>
            </a:endParaRPr>
          </a:p>
        </p:txBody>
      </p:sp>
    </p:spTree>
    <p:extLst>
      <p:ext uri="{BB962C8B-B14F-4D97-AF65-F5344CB8AC3E}">
        <p14:creationId xmlns:p14="http://schemas.microsoft.com/office/powerpoint/2010/main" val="2339276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805334" y="1250548"/>
            <a:ext cx="10772150" cy="830997"/>
          </a:xfrm>
          <a:prstGeom prst="rect">
            <a:avLst/>
          </a:prstGeom>
        </p:spPr>
        <p:txBody>
          <a:bodyPr wrap="square">
            <a:spAutoFit/>
          </a:bodyPr>
          <a:lstStyle/>
          <a:p>
            <a:r>
              <a:rPr lang="pt-PT" sz="2400" dirty="0">
                <a:latin typeface="Times New Roman" panose="02020603050405020304" pitchFamily="18" charset="0"/>
                <a:ea typeface="Calibri" panose="020F0502020204030204" pitchFamily="34" charset="0"/>
              </a:rPr>
              <a:t>Quando um utilizador acede à </a:t>
            </a:r>
            <a:r>
              <a:rPr lang="pt-PT" sz="2400" dirty="0" err="1">
                <a:latin typeface="Times New Roman" panose="02020603050405020304" pitchFamily="18" charset="0"/>
                <a:ea typeface="Calibri" panose="020F0502020204030204" pitchFamily="34" charset="0"/>
              </a:rPr>
              <a:t>Cloud</a:t>
            </a:r>
            <a:r>
              <a:rPr lang="pt-PT" sz="2400" dirty="0">
                <a:latin typeface="Times New Roman" panose="02020603050405020304" pitchFamily="18" charset="0"/>
                <a:ea typeface="Calibri" panose="020F0502020204030204" pitchFamily="34" charset="0"/>
              </a:rPr>
              <a:t> da Microsoft </a:t>
            </a:r>
            <a:r>
              <a:rPr lang="pt-PT" sz="2400" dirty="0" err="1">
                <a:latin typeface="Times New Roman" panose="02020603050405020304" pitchFamily="18" charset="0"/>
                <a:ea typeface="Calibri" panose="020F0502020204030204" pitchFamily="34" charset="0"/>
              </a:rPr>
              <a:t>Azure</a:t>
            </a:r>
            <a:r>
              <a:rPr lang="pt-PT" sz="2400" dirty="0">
                <a:latin typeface="Times New Roman" panose="02020603050405020304" pitchFamily="18" charset="0"/>
                <a:ea typeface="Calibri" panose="020F0502020204030204" pitchFamily="34" charset="0"/>
              </a:rPr>
              <a:t> tem acesso a diversos serviços tais como:</a:t>
            </a:r>
            <a:endParaRPr lang="pt-PT" sz="2400" dirty="0"/>
          </a:p>
        </p:txBody>
      </p:sp>
      <p:sp>
        <p:nvSpPr>
          <p:cNvPr id="5" name="Retângulo 4"/>
          <p:cNvSpPr/>
          <p:nvPr/>
        </p:nvSpPr>
        <p:spPr>
          <a:xfrm>
            <a:off x="805334" y="583499"/>
            <a:ext cx="4291944" cy="461665"/>
          </a:xfrm>
          <a:prstGeom prst="rect">
            <a:avLst/>
          </a:prstGeom>
        </p:spPr>
        <p:txBody>
          <a:bodyPr wrap="none">
            <a:spAutoFit/>
          </a:bodyPr>
          <a:lstStyle/>
          <a:p>
            <a:r>
              <a:rPr lang="pt-PT" sz="2400" dirty="0">
                <a:latin typeface="Arial Black" panose="020B0A04020102020204" pitchFamily="34" charset="0"/>
                <a:ea typeface="Calibri" panose="020F0502020204030204" pitchFamily="34" charset="0"/>
                <a:cs typeface="Times New Roman" panose="02020603050405020304" pitchFamily="18" charset="0"/>
              </a:rPr>
              <a:t>Serviços da </a:t>
            </a:r>
            <a:r>
              <a:rPr lang="pt-PT" sz="2400" dirty="0" err="1">
                <a:latin typeface="Arial Black" panose="020B0A04020102020204" pitchFamily="34" charset="0"/>
                <a:ea typeface="Calibri" panose="020F0502020204030204" pitchFamily="34" charset="0"/>
                <a:cs typeface="Times New Roman" panose="02020603050405020304" pitchFamily="18" charset="0"/>
              </a:rPr>
              <a:t>Cloud</a:t>
            </a:r>
            <a:r>
              <a:rPr lang="pt-PT" sz="2400" dirty="0">
                <a:latin typeface="Arial Black" panose="020B0A04020102020204" pitchFamily="34" charset="0"/>
                <a:ea typeface="Calibri" panose="020F0502020204030204" pitchFamily="34" charset="0"/>
                <a:cs typeface="Times New Roman" panose="02020603050405020304" pitchFamily="18" charset="0"/>
              </a:rPr>
              <a:t> </a:t>
            </a:r>
            <a:r>
              <a:rPr lang="pt-PT" sz="2400" dirty="0" err="1">
                <a:latin typeface="Arial Black" panose="020B0A04020102020204" pitchFamily="34" charset="0"/>
                <a:ea typeface="Calibri" panose="020F0502020204030204" pitchFamily="34" charset="0"/>
                <a:cs typeface="Times New Roman" panose="02020603050405020304" pitchFamily="18" charset="0"/>
              </a:rPr>
              <a:t>Azure</a:t>
            </a:r>
            <a:endParaRPr lang="pt-PT" sz="2400" dirty="0">
              <a:latin typeface="Arial Black" panose="020B0A04020102020204" pitchFamily="34" charset="0"/>
            </a:endParaRPr>
          </a:p>
        </p:txBody>
      </p:sp>
      <p:sp>
        <p:nvSpPr>
          <p:cNvPr id="6" name="Retângulo 5"/>
          <p:cNvSpPr/>
          <p:nvPr/>
        </p:nvSpPr>
        <p:spPr>
          <a:xfrm>
            <a:off x="1172098" y="2194596"/>
            <a:ext cx="5564344" cy="369332"/>
          </a:xfrm>
          <a:prstGeom prst="rect">
            <a:avLst/>
          </a:prstGeom>
        </p:spPr>
        <p:txBody>
          <a:bodyPr wrap="none">
            <a:spAutoFit/>
          </a:bodyPr>
          <a:lstStyle/>
          <a:p>
            <a:pPr marL="285750" indent="-285750">
              <a:buFont typeface="Wingdings" panose="05000000000000000000" pitchFamily="2" charset="2"/>
              <a:buChar char="ü"/>
            </a:pPr>
            <a:r>
              <a:rPr lang="pt-PT" dirty="0">
                <a:latin typeface="Times New Roman" panose="02020603050405020304" pitchFamily="18" charset="0"/>
                <a:ea typeface="Calibri" panose="020F0502020204030204" pitchFamily="34" charset="0"/>
              </a:rPr>
              <a:t>Soluções de bases de dados e armazenamento híbridos </a:t>
            </a:r>
            <a:endParaRPr lang="pt-PT" dirty="0"/>
          </a:p>
        </p:txBody>
      </p:sp>
      <p:sp>
        <p:nvSpPr>
          <p:cNvPr id="7" name="Retângulo 6"/>
          <p:cNvSpPr/>
          <p:nvPr/>
        </p:nvSpPr>
        <p:spPr>
          <a:xfrm>
            <a:off x="1172098" y="2563928"/>
            <a:ext cx="3307380" cy="369332"/>
          </a:xfrm>
          <a:prstGeom prst="rect">
            <a:avLst/>
          </a:prstGeom>
        </p:spPr>
        <p:txBody>
          <a:bodyPr wrap="none">
            <a:spAutoFit/>
          </a:bodyPr>
          <a:lstStyle/>
          <a:p>
            <a:pPr marL="285750" indent="-285750">
              <a:buFont typeface="Wingdings" panose="05000000000000000000" pitchFamily="2" charset="2"/>
              <a:buChar char="ü"/>
            </a:pPr>
            <a:r>
              <a:rPr lang="pt-PT" dirty="0">
                <a:latin typeface="Times New Roman" panose="02020603050405020304" pitchFamily="18" charset="0"/>
                <a:ea typeface="Calibri" panose="020F0502020204030204" pitchFamily="34" charset="0"/>
              </a:rPr>
              <a:t>Implementar aplicações e API </a:t>
            </a:r>
            <a:endParaRPr lang="pt-PT" dirty="0"/>
          </a:p>
        </p:txBody>
      </p:sp>
      <p:sp>
        <p:nvSpPr>
          <p:cNvPr id="8" name="Retângulo 7"/>
          <p:cNvSpPr/>
          <p:nvPr/>
        </p:nvSpPr>
        <p:spPr>
          <a:xfrm>
            <a:off x="1204804" y="2933260"/>
            <a:ext cx="5624360" cy="374077"/>
          </a:xfrm>
          <a:prstGeom prst="rect">
            <a:avLst/>
          </a:prstGeom>
        </p:spPr>
        <p:txBody>
          <a:bodyPr wrap="none">
            <a:spAutoFit/>
          </a:bodyPr>
          <a:lstStyle/>
          <a:p>
            <a:pPr marL="285750" lvl="0" indent="-285750" algn="just">
              <a:lnSpc>
                <a:spcPct val="107000"/>
              </a:lnSpc>
              <a:spcAft>
                <a:spcPts val="800"/>
              </a:spcAft>
              <a:buFont typeface="Wingdings" panose="05000000000000000000" pitchFamily="2" charset="2"/>
              <a:buChar char="ü"/>
            </a:pPr>
            <a:r>
              <a:rPr lang="pt-PT" dirty="0">
                <a:latin typeface="Times New Roman" panose="02020603050405020304" pitchFamily="18" charset="0"/>
                <a:ea typeface="Calibri" panose="020F0502020204030204" pitchFamily="34" charset="0"/>
                <a:cs typeface="Times New Roman" panose="02020603050405020304" pitchFamily="18" charset="0"/>
              </a:rPr>
              <a:t>Suporte para Java, Node.js, PHP, </a:t>
            </a:r>
            <a:r>
              <a:rPr lang="pt-PT" dirty="0" err="1">
                <a:latin typeface="Times New Roman" panose="02020603050405020304" pitchFamily="18" charset="0"/>
                <a:ea typeface="Calibri" panose="020F0502020204030204" pitchFamily="34" charset="0"/>
                <a:cs typeface="Times New Roman" panose="02020603050405020304" pitchFamily="18" charset="0"/>
              </a:rPr>
              <a:t>Python</a:t>
            </a:r>
            <a:r>
              <a:rPr lang="pt-PT" dirty="0">
                <a:latin typeface="Times New Roman" panose="02020603050405020304" pitchFamily="18" charset="0"/>
                <a:ea typeface="Calibri" panose="020F0502020204030204" pitchFamily="34" charset="0"/>
                <a:cs typeface="Times New Roman" panose="02020603050405020304" pitchFamily="18" charset="0"/>
              </a:rPr>
              <a:t>, .NET e Ruby;</a:t>
            </a:r>
            <a:endParaRPr lang="pt-PT"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tângulo 8"/>
          <p:cNvSpPr/>
          <p:nvPr/>
        </p:nvSpPr>
        <p:spPr>
          <a:xfrm>
            <a:off x="1142937" y="3302592"/>
            <a:ext cx="6968675" cy="369332"/>
          </a:xfrm>
          <a:prstGeom prst="rect">
            <a:avLst/>
          </a:prstGeom>
        </p:spPr>
        <p:txBody>
          <a:bodyPr wrap="square">
            <a:spAutoFit/>
          </a:bodyPr>
          <a:lstStyle/>
          <a:p>
            <a:pPr marL="285750" indent="-285750">
              <a:buFont typeface="Wingdings" panose="05000000000000000000" pitchFamily="2" charset="2"/>
              <a:buChar char="ü"/>
            </a:pPr>
            <a:r>
              <a:rPr lang="pt-PT" dirty="0">
                <a:latin typeface="Times New Roman" panose="02020603050405020304" pitchFamily="18" charset="0"/>
                <a:ea typeface="Calibri" panose="020F0502020204030204" pitchFamily="34" charset="0"/>
              </a:rPr>
              <a:t>Criar máquinas virtuais baseadas em processadores de última geração</a:t>
            </a:r>
            <a:endParaRPr lang="pt-PT" dirty="0"/>
          </a:p>
        </p:txBody>
      </p:sp>
      <p:sp>
        <p:nvSpPr>
          <p:cNvPr id="10" name="Retângulo 9"/>
          <p:cNvSpPr/>
          <p:nvPr/>
        </p:nvSpPr>
        <p:spPr>
          <a:xfrm>
            <a:off x="1172098" y="3692642"/>
            <a:ext cx="9800702" cy="646331"/>
          </a:xfrm>
          <a:prstGeom prst="rect">
            <a:avLst/>
          </a:prstGeom>
        </p:spPr>
        <p:txBody>
          <a:bodyPr wrap="square">
            <a:spAutoFit/>
          </a:bodyPr>
          <a:lstStyle/>
          <a:p>
            <a:pPr marL="285750" indent="-285750">
              <a:buFont typeface="Wingdings" panose="05000000000000000000" pitchFamily="2" charset="2"/>
              <a:buChar char="ü"/>
            </a:pPr>
            <a:r>
              <a:rPr lang="pt-PT" dirty="0">
                <a:latin typeface="Times New Roman" panose="02020603050405020304" pitchFamily="18" charset="0"/>
                <a:ea typeface="Calibri" panose="020F0502020204030204" pitchFamily="34" charset="0"/>
              </a:rPr>
              <a:t>Interação contextualizada e natural com ferramentas que aumentam as experiências dos utilizadores através do poder da </a:t>
            </a:r>
            <a:r>
              <a:rPr lang="pt-PT" b="1" dirty="0">
                <a:latin typeface="Times New Roman" panose="02020603050405020304" pitchFamily="18" charset="0"/>
                <a:ea typeface="Calibri" panose="020F0502020204030204" pitchFamily="34" charset="0"/>
              </a:rPr>
              <a:t>inteligência artificial</a:t>
            </a:r>
            <a:endParaRPr lang="pt-PT" b="1" dirty="0"/>
          </a:p>
        </p:txBody>
      </p:sp>
      <p:sp>
        <p:nvSpPr>
          <p:cNvPr id="11" name="Retângulo 10"/>
          <p:cNvSpPr/>
          <p:nvPr/>
        </p:nvSpPr>
        <p:spPr>
          <a:xfrm>
            <a:off x="2015611" y="4445387"/>
            <a:ext cx="7998543" cy="369332"/>
          </a:xfrm>
          <a:prstGeom prst="rect">
            <a:avLst/>
          </a:prstGeom>
        </p:spPr>
        <p:txBody>
          <a:bodyPr wrap="square">
            <a:spAutoFit/>
          </a:bodyPr>
          <a:lstStyle/>
          <a:p>
            <a:pPr marL="285750" indent="-285750">
              <a:buFont typeface="Arial" panose="020B0604020202020204" pitchFamily="34" charset="0"/>
              <a:buChar char="•"/>
            </a:pPr>
            <a:r>
              <a:rPr lang="pt-PT" dirty="0">
                <a:latin typeface="Times New Roman" panose="02020603050405020304" pitchFamily="18" charset="0"/>
                <a:ea typeface="Calibri" panose="020F0502020204030204" pitchFamily="34" charset="0"/>
              </a:rPr>
              <a:t>Ensine as suas aplicações a compreender comandos dados pelos utilizadores</a:t>
            </a:r>
            <a:endParaRPr lang="pt-PT" dirty="0"/>
          </a:p>
        </p:txBody>
      </p:sp>
      <p:sp>
        <p:nvSpPr>
          <p:cNvPr id="12" name="Retângulo 11"/>
          <p:cNvSpPr/>
          <p:nvPr/>
        </p:nvSpPr>
        <p:spPr>
          <a:xfrm>
            <a:off x="2015611" y="4866914"/>
            <a:ext cx="7914558" cy="685059"/>
          </a:xfrm>
          <a:prstGeom prst="rect">
            <a:avLst/>
          </a:prstGeom>
        </p:spPr>
        <p:txBody>
          <a:bodyPr wrap="square">
            <a:spAutoFit/>
          </a:bodyPr>
          <a:lstStyle/>
          <a:p>
            <a:pPr marL="285750" lvl="0" indent="-285750" algn="just">
              <a:lnSpc>
                <a:spcPct val="107000"/>
              </a:lnSpc>
              <a:spcAft>
                <a:spcPts val="800"/>
              </a:spcAft>
              <a:buFont typeface="Arial" panose="020B0604020202020204" pitchFamily="34" charset="0"/>
              <a:buChar char="•"/>
            </a:pPr>
            <a:r>
              <a:rPr lang="pt-PT" dirty="0">
                <a:latin typeface="Times New Roman" panose="02020603050405020304" pitchFamily="18" charset="0"/>
                <a:ea typeface="Calibri" panose="020F0502020204030204" pitchFamily="34" charset="0"/>
                <a:cs typeface="Times New Roman" panose="02020603050405020304" pitchFamily="18" charset="0"/>
              </a:rPr>
              <a:t>API de análise de textos - Avalie sentimentos e tópicos facilmente, de modo a compreender o que os utilizadores querem;</a:t>
            </a:r>
            <a:endParaRPr lang="pt-PT"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tângulo 12"/>
          <p:cNvSpPr/>
          <p:nvPr/>
        </p:nvSpPr>
        <p:spPr>
          <a:xfrm>
            <a:off x="2015611" y="5551973"/>
            <a:ext cx="8323008" cy="388696"/>
          </a:xfrm>
          <a:prstGeom prst="rect">
            <a:avLst/>
          </a:prstGeom>
        </p:spPr>
        <p:txBody>
          <a:bodyPr wrap="square">
            <a:spAutoFit/>
          </a:bodyPr>
          <a:lstStyle/>
          <a:p>
            <a:pPr marL="285750" lvl="0" indent="-285750" algn="just">
              <a:lnSpc>
                <a:spcPct val="107000"/>
              </a:lnSpc>
              <a:spcAft>
                <a:spcPts val="800"/>
              </a:spcAft>
              <a:buFont typeface="Arial" panose="020B0604020202020204" pitchFamily="34" charset="0"/>
              <a:buChar char="•"/>
            </a:pPr>
            <a:r>
              <a:rPr lang="pt-PT" dirty="0">
                <a:latin typeface="Times New Roman" panose="02020603050405020304" pitchFamily="18" charset="0"/>
                <a:ea typeface="Calibri" panose="020F0502020204030204" pitchFamily="34" charset="0"/>
                <a:cs typeface="Times New Roman" panose="02020603050405020304" pitchFamily="18" charset="0"/>
              </a:rPr>
              <a:t>API de imagens digitalizadas - Separar informações acionáveis de imagens, etc.</a:t>
            </a:r>
            <a:endParaRPr lang="pt-PT" sz="16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4" name="Conexão reta 13"/>
          <p:cNvCxnSpPr>
            <a:cxnSpLocks/>
          </p:cNvCxnSpPr>
          <p:nvPr/>
        </p:nvCxnSpPr>
        <p:spPr>
          <a:xfrm>
            <a:off x="811161" y="1055755"/>
            <a:ext cx="7034981" cy="1781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562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5" name="Picture 2" descr="Resultado de imagem para instituto politécnico da guarda escola superior de tecnologia e gest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781662" y="2319494"/>
            <a:ext cx="10902199" cy="3139321"/>
          </a:xfrm>
          <a:prstGeom prst="rect">
            <a:avLst/>
          </a:prstGeom>
        </p:spPr>
        <p:txBody>
          <a:bodyPr wrap="square">
            <a:spAutoFit/>
          </a:bodyPr>
          <a:lstStyle/>
          <a:p>
            <a:pPr algn="just"/>
            <a:r>
              <a:rPr lang="pt-PT" dirty="0">
                <a:latin typeface="Arial" panose="020B0604020202020204" pitchFamily="34" charset="0"/>
                <a:cs typeface="Arial" panose="020B0604020202020204" pitchFamily="34" charset="0"/>
              </a:rPr>
              <a:t>No campo </a:t>
            </a:r>
            <a:r>
              <a:rPr lang="pt-PT" b="1" dirty="0">
                <a:latin typeface="Arial" panose="020B0604020202020204" pitchFamily="34" charset="0"/>
                <a:cs typeface="Arial" panose="020B0604020202020204" pitchFamily="34" charset="0"/>
              </a:rPr>
              <a:t>da inteligência </a:t>
            </a:r>
            <a:r>
              <a:rPr lang="pt-PT" b="1" dirty="0" err="1">
                <a:latin typeface="Arial" panose="020B0604020202020204" pitchFamily="34" charset="0"/>
                <a:cs typeface="Arial" panose="020B0604020202020204" pitchFamily="34" charset="0"/>
              </a:rPr>
              <a:t>artifícial</a:t>
            </a:r>
            <a:r>
              <a:rPr lang="pt-PT" b="1" dirty="0">
                <a:latin typeface="Arial" panose="020B0604020202020204" pitchFamily="34" charset="0"/>
                <a:cs typeface="Arial" panose="020B0604020202020204" pitchFamily="34" charset="0"/>
              </a:rPr>
              <a:t>, </a:t>
            </a:r>
            <a:r>
              <a:rPr lang="pt-PT" dirty="0">
                <a:latin typeface="Arial" panose="020B0604020202020204" pitchFamily="34" charset="0"/>
                <a:cs typeface="Arial" panose="020B0604020202020204" pitchFamily="34" charset="0"/>
              </a:rPr>
              <a:t>a Microsoft aposta no serviço </a:t>
            </a:r>
            <a:r>
              <a:rPr lang="pt-PT" b="1" dirty="0" err="1">
                <a:latin typeface="Arial" panose="020B0604020202020204" pitchFamily="34" charset="0"/>
                <a:cs typeface="Arial" panose="020B0604020202020204" pitchFamily="34" charset="0"/>
              </a:rPr>
              <a:t>Azure</a:t>
            </a:r>
            <a:r>
              <a:rPr lang="pt-PT" b="1" dirty="0">
                <a:latin typeface="Arial" panose="020B0604020202020204" pitchFamily="34" charset="0"/>
                <a:cs typeface="Arial" panose="020B0604020202020204" pitchFamily="34" charset="0"/>
              </a:rPr>
              <a:t> </a:t>
            </a:r>
            <a:r>
              <a:rPr lang="pt-PT" b="1" dirty="0" err="1">
                <a:latin typeface="Arial" panose="020B0604020202020204" pitchFamily="34" charset="0"/>
                <a:cs typeface="Arial" panose="020B0604020202020204" pitchFamily="34" charset="0"/>
              </a:rPr>
              <a:t>Machine</a:t>
            </a:r>
            <a:r>
              <a:rPr lang="pt-PT" b="1" dirty="0">
                <a:latin typeface="Arial" panose="020B0604020202020204" pitchFamily="34" charset="0"/>
                <a:cs typeface="Arial" panose="020B0604020202020204" pitchFamily="34" charset="0"/>
              </a:rPr>
              <a:t> </a:t>
            </a:r>
            <a:r>
              <a:rPr lang="pt-PT" b="1" dirty="0" err="1">
                <a:latin typeface="Arial" panose="020B0604020202020204" pitchFamily="34" charset="0"/>
                <a:cs typeface="Arial" panose="020B0604020202020204" pitchFamily="34" charset="0"/>
              </a:rPr>
              <a:t>Learning</a:t>
            </a:r>
            <a:r>
              <a:rPr lang="pt-PT" b="1" dirty="0">
                <a:latin typeface="Arial" panose="020B0604020202020204" pitchFamily="34" charset="0"/>
                <a:cs typeface="Arial" panose="020B0604020202020204" pitchFamily="34" charset="0"/>
              </a:rPr>
              <a:t>.</a:t>
            </a:r>
          </a:p>
          <a:p>
            <a:pPr algn="just"/>
            <a:endParaRPr lang="pt-PT" dirty="0">
              <a:latin typeface="Arial" panose="020B0604020202020204" pitchFamily="34" charset="0"/>
              <a:cs typeface="Arial" panose="020B0604020202020204" pitchFamily="34" charset="0"/>
            </a:endParaRPr>
          </a:p>
          <a:p>
            <a:pPr algn="just"/>
            <a:r>
              <a:rPr lang="pt-PT" dirty="0">
                <a:latin typeface="Arial" panose="020B0604020202020204" pitchFamily="34" charset="0"/>
                <a:cs typeface="Arial" panose="020B0604020202020204" pitchFamily="34" charset="0"/>
              </a:rPr>
              <a:t>Na criação de sistemas, os cientistas da computação projetam o programa para processar uma abundância de dados. Nesse contexto, a aprendizagem automática evoluiu dos algoritmos capazes de se autocondicionarem (em outras palavras, aprenderem) para conseguirem realizar previsões a partir desse grande volume.</a:t>
            </a:r>
          </a:p>
          <a:p>
            <a:pPr algn="just"/>
            <a:endParaRPr lang="pt-PT" dirty="0">
              <a:latin typeface="Arial" panose="020B0604020202020204" pitchFamily="34" charset="0"/>
              <a:cs typeface="Arial" panose="020B0604020202020204" pitchFamily="34" charset="0"/>
            </a:endParaRPr>
          </a:p>
          <a:p>
            <a:pPr algn="just"/>
            <a:r>
              <a:rPr lang="pt-PT" dirty="0">
                <a:latin typeface="Arial" panose="020B0604020202020204" pitchFamily="34" charset="0"/>
                <a:cs typeface="Arial" panose="020B0604020202020204" pitchFamily="34" charset="0"/>
              </a:rPr>
              <a:t>É na análise de variáveis que a tecnologia brilha. O cérebro humano é capaz de considerar simultaneamente algumas variantes para tomar uma decisão, mas </a:t>
            </a:r>
            <a:r>
              <a:rPr lang="pt-PT" b="1" dirty="0">
                <a:latin typeface="Arial" panose="020B0604020202020204" pitchFamily="34" charset="0"/>
                <a:cs typeface="Arial" panose="020B0604020202020204" pitchFamily="34" charset="0"/>
              </a:rPr>
              <a:t>o software excede em muito essa capacidade</a:t>
            </a:r>
            <a:r>
              <a:rPr lang="pt-PT" dirty="0">
                <a:latin typeface="Arial" panose="020B0604020202020204" pitchFamily="34" charset="0"/>
                <a:cs typeface="Arial" panose="020B0604020202020204" pitchFamily="34" charset="0"/>
              </a:rPr>
              <a:t>, levando em conta muitas outras possibilidades e resultando em decisões melhores.</a:t>
            </a:r>
          </a:p>
          <a:p>
            <a:pPr algn="just"/>
            <a:endParaRPr lang="pt-PT" dirty="0"/>
          </a:p>
        </p:txBody>
      </p:sp>
      <p:sp>
        <p:nvSpPr>
          <p:cNvPr id="7" name="Retângulo 6"/>
          <p:cNvSpPr/>
          <p:nvPr/>
        </p:nvSpPr>
        <p:spPr>
          <a:xfrm>
            <a:off x="781662" y="5291863"/>
            <a:ext cx="10902199" cy="1200329"/>
          </a:xfrm>
          <a:prstGeom prst="rect">
            <a:avLst/>
          </a:prstGeom>
        </p:spPr>
        <p:txBody>
          <a:bodyPr wrap="square">
            <a:spAutoFit/>
          </a:bodyPr>
          <a:lstStyle/>
          <a:p>
            <a:pPr algn="just"/>
            <a:r>
              <a:rPr lang="pt-PT" dirty="0">
                <a:latin typeface="Arial" panose="020B0604020202020204" pitchFamily="34" charset="0"/>
                <a:cs typeface="Arial" panose="020B0604020202020204" pitchFamily="34" charset="0"/>
              </a:rPr>
              <a:t>O </a:t>
            </a:r>
            <a:r>
              <a:rPr lang="pt-PT" dirty="0" err="1">
                <a:latin typeface="Arial" panose="020B0604020202020204" pitchFamily="34" charset="0"/>
                <a:cs typeface="Arial" panose="020B0604020202020204" pitchFamily="34" charset="0"/>
              </a:rPr>
              <a:t>Azure</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Machine</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Learning</a:t>
            </a:r>
            <a:r>
              <a:rPr lang="pt-PT" dirty="0">
                <a:latin typeface="Arial" panose="020B0604020202020204" pitchFamily="34" charset="0"/>
                <a:cs typeface="Arial" panose="020B0604020202020204" pitchFamily="34" charset="0"/>
              </a:rPr>
              <a:t> já está em uso, aplicado na análise de dados de telemetria, modelos de propensão de consumidores, análises de redes sociais, manutenção previsível, otimização de apps para a web, exploração de recursos naturais, previsão do tempo, antecipação de resultados médicos, deteção de fraude financeira, propaganda dirigida, etc.</a:t>
            </a:r>
          </a:p>
        </p:txBody>
      </p:sp>
      <p:pic>
        <p:nvPicPr>
          <p:cNvPr id="7172" name="Picture 4" descr="Resultado de imagem para tutorial azure inteligencia artifici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326" y="93431"/>
            <a:ext cx="3433057" cy="2059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231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5"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Resultado de imagem para Duvid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747" y="1359911"/>
            <a:ext cx="4327380" cy="4327380"/>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1100034" y="550348"/>
            <a:ext cx="2203425" cy="523220"/>
          </a:xfrm>
          <a:prstGeom prst="rect">
            <a:avLst/>
          </a:prstGeom>
        </p:spPr>
        <p:txBody>
          <a:bodyPr wrap="none">
            <a:spAutoFit/>
          </a:bodyPr>
          <a:lstStyle/>
          <a:p>
            <a:pPr lvl="0" algn="ctr" fontAlgn="base">
              <a:spcBef>
                <a:spcPts val="800"/>
              </a:spcBef>
              <a:spcAft>
                <a:spcPts val="400"/>
              </a:spcAft>
              <a:buSzPts val="1400"/>
              <a:tabLst>
                <a:tab pos="137160" algn="l"/>
                <a:tab pos="365760" algn="l"/>
              </a:tabLst>
            </a:pPr>
            <a:r>
              <a:rPr lang="en-US" sz="2800" b="1" cap="small" dirty="0">
                <a:effectLst>
                  <a:outerShdw sx="0" sy="0">
                    <a:srgbClr val="000000"/>
                  </a:outerShdw>
                </a:effectLst>
                <a:latin typeface="Arial Black" panose="020B0A04020102020204" pitchFamily="34" charset="0"/>
                <a:ea typeface="SimSun" panose="02010600030101010101" pitchFamily="2" charset="-122"/>
              </a:rPr>
              <a:t>DÚVIDAS?</a:t>
            </a:r>
            <a:endParaRPr lang="pt-PT" sz="2800" u="none" strike="noStrike" cap="small" dirty="0">
              <a:ln>
                <a:noFill/>
              </a:ln>
              <a:effectLst>
                <a:outerShdw sx="0" sy="0">
                  <a:srgbClr val="000000"/>
                </a:outerShdw>
              </a:effectLst>
              <a:latin typeface="Arial Black" panose="020B0A04020102020204" pitchFamily="34" charset="0"/>
              <a:ea typeface="SimSun" panose="02010600030101010101" pitchFamily="2" charset="-122"/>
            </a:endParaRPr>
          </a:p>
        </p:txBody>
      </p:sp>
      <p:cxnSp>
        <p:nvCxnSpPr>
          <p:cNvPr id="8" name="Conexão reta 7"/>
          <p:cNvCxnSpPr>
            <a:cxnSpLocks/>
          </p:cNvCxnSpPr>
          <p:nvPr/>
        </p:nvCxnSpPr>
        <p:spPr>
          <a:xfrm>
            <a:off x="1100034" y="1073568"/>
            <a:ext cx="2203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70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729750" y="532535"/>
            <a:ext cx="8371394" cy="523220"/>
          </a:xfrm>
          <a:prstGeom prst="rect">
            <a:avLst/>
          </a:prstGeom>
        </p:spPr>
        <p:txBody>
          <a:bodyPr wrap="none">
            <a:spAutoFit/>
          </a:bodyPr>
          <a:lstStyle/>
          <a:p>
            <a:pPr lvl="0" algn="ctr" fontAlgn="base">
              <a:spcBef>
                <a:spcPts val="800"/>
              </a:spcBef>
              <a:spcAft>
                <a:spcPts val="400"/>
              </a:spcAft>
              <a:buSzPts val="1400"/>
              <a:tabLst>
                <a:tab pos="137160" algn="l"/>
                <a:tab pos="365760" algn="l"/>
              </a:tabLst>
            </a:pPr>
            <a:r>
              <a:rPr lang="en-US" sz="2800" b="1" cap="small" dirty="0">
                <a:effectLst>
                  <a:outerShdw sx="0" sy="0">
                    <a:srgbClr val="000000"/>
                  </a:outerShdw>
                </a:effectLst>
                <a:latin typeface="Arial Black" panose="020B0A04020102020204" pitchFamily="34" charset="0"/>
                <a:ea typeface="SimSun" panose="02010600030101010101" pitchFamily="2" charset="-122"/>
              </a:rPr>
              <a:t>EXEMPLOS PRÁTICOS NA CLOUD AZURE </a:t>
            </a:r>
            <a:endParaRPr lang="pt-PT" sz="2800" u="none" strike="noStrike" cap="small" dirty="0">
              <a:ln>
                <a:noFill/>
              </a:ln>
              <a:effectLst>
                <a:outerShdw sx="0" sy="0">
                  <a:srgbClr val="000000"/>
                </a:outerShdw>
              </a:effectLst>
              <a:latin typeface="Arial Black" panose="020B0A04020102020204" pitchFamily="34" charset="0"/>
              <a:ea typeface="SimSun" panose="02010600030101010101" pitchFamily="2" charset="-122"/>
            </a:endParaRPr>
          </a:p>
        </p:txBody>
      </p:sp>
      <p:cxnSp>
        <p:nvCxnSpPr>
          <p:cNvPr id="6" name="Conexão reta 5"/>
          <p:cNvCxnSpPr/>
          <p:nvPr/>
        </p:nvCxnSpPr>
        <p:spPr>
          <a:xfrm>
            <a:off x="811161" y="1055755"/>
            <a:ext cx="899651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tângulo 6"/>
          <p:cNvSpPr/>
          <p:nvPr/>
        </p:nvSpPr>
        <p:spPr>
          <a:xfrm>
            <a:off x="748333" y="1273622"/>
            <a:ext cx="10947138" cy="1996700"/>
          </a:xfrm>
          <a:prstGeom prst="rect">
            <a:avLst/>
          </a:prstGeom>
        </p:spPr>
        <p:txBody>
          <a:bodyPr wrap="square">
            <a:spAutoFit/>
          </a:bodyPr>
          <a:lstStyle/>
          <a:p>
            <a:pPr algn="just">
              <a:lnSpc>
                <a:spcPts val="2500"/>
              </a:lnSpc>
            </a:pPr>
            <a:r>
              <a:rPr lang="pt-PT" dirty="0">
                <a:latin typeface="Arial" panose="020B0604020202020204" pitchFamily="34" charset="0"/>
                <a:ea typeface="Calibri" panose="020F0502020204030204" pitchFamily="34" charset="0"/>
                <a:cs typeface="Arial" panose="020B0604020202020204" pitchFamily="34" charset="0"/>
              </a:rPr>
              <a:t>O processo de registo para uma </a:t>
            </a:r>
            <a:r>
              <a:rPr lang="pt-PT" sz="2400" b="1" dirty="0">
                <a:latin typeface="Arial" panose="020B0604020202020204" pitchFamily="34" charset="0"/>
                <a:ea typeface="Calibri" panose="020F0502020204030204" pitchFamily="34" charset="0"/>
                <a:cs typeface="Arial" panose="020B0604020202020204" pitchFamily="34" charset="0"/>
              </a:rPr>
              <a:t>conta gratuita na </a:t>
            </a:r>
            <a:r>
              <a:rPr lang="pt-PT" sz="2400" b="1" dirty="0" err="1">
                <a:latin typeface="Arial" panose="020B0604020202020204" pitchFamily="34" charset="0"/>
                <a:ea typeface="Calibri" panose="020F0502020204030204" pitchFamily="34" charset="0"/>
                <a:cs typeface="Arial" panose="020B0604020202020204" pitchFamily="34" charset="0"/>
              </a:rPr>
              <a:t>Cloud</a:t>
            </a:r>
            <a:r>
              <a:rPr lang="pt-PT" sz="2400" b="1" dirty="0">
                <a:latin typeface="Arial" panose="020B0604020202020204" pitchFamily="34" charset="0"/>
                <a:ea typeface="Calibri" panose="020F0502020204030204" pitchFamily="34" charset="0"/>
                <a:cs typeface="Arial" panose="020B0604020202020204" pitchFamily="34" charset="0"/>
              </a:rPr>
              <a:t> </a:t>
            </a:r>
            <a:r>
              <a:rPr lang="pt-PT" sz="2400" b="1" dirty="0" err="1">
                <a:latin typeface="Arial" panose="020B0604020202020204" pitchFamily="34" charset="0"/>
                <a:ea typeface="Calibri" panose="020F0502020204030204" pitchFamily="34" charset="0"/>
                <a:cs typeface="Arial" panose="020B0604020202020204" pitchFamily="34" charset="0"/>
              </a:rPr>
              <a:t>Azure</a:t>
            </a:r>
            <a:r>
              <a:rPr lang="pt-PT" sz="2400" b="1" dirty="0">
                <a:latin typeface="Arial" panose="020B0604020202020204" pitchFamily="34" charset="0"/>
                <a:ea typeface="Calibri" panose="020F0502020204030204" pitchFamily="34" charset="0"/>
                <a:cs typeface="Arial" panose="020B0604020202020204" pitchFamily="34" charset="0"/>
              </a:rPr>
              <a:t> </a:t>
            </a:r>
            <a:r>
              <a:rPr lang="pt-PT" dirty="0">
                <a:latin typeface="Arial" panose="020B0604020202020204" pitchFamily="34" charset="0"/>
                <a:ea typeface="Calibri" panose="020F0502020204030204" pitchFamily="34" charset="0"/>
                <a:cs typeface="Arial" panose="020B0604020202020204" pitchFamily="34" charset="0"/>
              </a:rPr>
              <a:t>é simples, no entanto convém salientar que é necessário inserir os dados de um cartão bancário.</a:t>
            </a:r>
            <a:r>
              <a:rPr lang="pt-PT" dirty="0">
                <a:latin typeface="Arial" panose="020B0604020202020204" pitchFamily="34" charset="0"/>
                <a:cs typeface="Arial" panose="020B0604020202020204" pitchFamily="34" charset="0"/>
              </a:rPr>
              <a:t> Recomenda-se que para este efeito, que o utilizador recorra ao </a:t>
            </a:r>
            <a:r>
              <a:rPr lang="pt-PT" b="1" dirty="0">
                <a:latin typeface="Arial" panose="020B0604020202020204" pitchFamily="34" charset="0"/>
                <a:cs typeface="Arial" panose="020B0604020202020204" pitchFamily="34" charset="0"/>
              </a:rPr>
              <a:t>serviço </a:t>
            </a:r>
            <a:r>
              <a:rPr lang="pt-PT" b="1" dirty="0" err="1">
                <a:latin typeface="Arial" panose="020B0604020202020204" pitchFamily="34" charset="0"/>
                <a:cs typeface="Arial" panose="020B0604020202020204" pitchFamily="34" charset="0"/>
              </a:rPr>
              <a:t>MBNet</a:t>
            </a:r>
            <a:r>
              <a:rPr lang="pt-PT" dirty="0">
                <a:latin typeface="Arial" panose="020B0604020202020204" pitchFamily="34" charset="0"/>
                <a:cs typeface="Arial" panose="020B0604020202020204" pitchFamily="34" charset="0"/>
              </a:rPr>
              <a:t>, que permite através do seu cartão de débito ou crédito, criar um cartão virtual. Para quem não conhece este serviço, de grande utilidade, deve dirigir-se a um multibanco (ATM) e proceder da seguinte forma:</a:t>
            </a:r>
          </a:p>
          <a:p>
            <a:pPr>
              <a:lnSpc>
                <a:spcPts val="2500"/>
              </a:lnSpc>
            </a:pPr>
            <a:endParaRPr lang="pt-PT" dirty="0"/>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640" y="2980728"/>
            <a:ext cx="5696745" cy="3762900"/>
          </a:xfrm>
          <a:prstGeom prst="rect">
            <a:avLst/>
          </a:prstGeom>
        </p:spPr>
      </p:pic>
    </p:spTree>
    <p:extLst>
      <p:ext uri="{BB962C8B-B14F-4D97-AF65-F5344CB8AC3E}">
        <p14:creationId xmlns:p14="http://schemas.microsoft.com/office/powerpoint/2010/main" val="3856189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806243" y="583499"/>
            <a:ext cx="8970853" cy="1347164"/>
          </a:xfrm>
          <a:prstGeom prst="rect">
            <a:avLst/>
          </a:prstGeom>
        </p:spPr>
        <p:txBody>
          <a:bodyPr wrap="square">
            <a:spAutoFit/>
          </a:bodyPr>
          <a:lstStyle/>
          <a:p>
            <a:pPr algn="just">
              <a:lnSpc>
                <a:spcPts val="2500"/>
              </a:lnSpc>
              <a:spcAft>
                <a:spcPts val="800"/>
              </a:spcAft>
            </a:pPr>
            <a:r>
              <a:rPr lang="pt-PT" dirty="0">
                <a:latin typeface="Arial" panose="020B0604020202020204" pitchFamily="34" charset="0"/>
                <a:ea typeface="Calibri" panose="020F0502020204030204" pitchFamily="34" charset="0"/>
                <a:cs typeface="Arial" panose="020B0604020202020204" pitchFamily="34" charset="0"/>
              </a:rPr>
              <a:t>Depois de aceder ao menu Serviço </a:t>
            </a:r>
            <a:r>
              <a:rPr lang="pt-PT" dirty="0" err="1">
                <a:latin typeface="Arial" panose="020B0604020202020204" pitchFamily="34" charset="0"/>
                <a:ea typeface="Calibri" panose="020F0502020204030204" pitchFamily="34" charset="0"/>
                <a:cs typeface="Arial" panose="020B0604020202020204" pitchFamily="34" charset="0"/>
              </a:rPr>
              <a:t>MBnet</a:t>
            </a:r>
            <a:r>
              <a:rPr lang="pt-PT" dirty="0">
                <a:latin typeface="Arial" panose="020B0604020202020204" pitchFamily="34" charset="0"/>
                <a:ea typeface="Calibri" panose="020F0502020204030204" pitchFamily="34" charset="0"/>
                <a:cs typeface="Arial" panose="020B0604020202020204" pitchFamily="34" charset="0"/>
              </a:rPr>
              <a:t> numa ATM, defina o montante máximo a ser utilizado para este efeito e atribua a sua password. De seguida, deve retirar um talão onde consta apenas a sua identificação de utilizador. Com esses dados, deve aceder ao site </a:t>
            </a:r>
            <a:r>
              <a:rPr lang="pt-PT" dirty="0">
                <a:solidFill>
                  <a:srgbClr val="0072C6"/>
                </a:solidFill>
                <a:latin typeface="Arial" panose="020B0604020202020204" pitchFamily="34" charset="0"/>
                <a:ea typeface="Calibri" panose="020F0502020204030204" pitchFamily="34" charset="0"/>
                <a:cs typeface="Arial" panose="020B0604020202020204" pitchFamily="34" charset="0"/>
                <a:hlinkClick r:id="rId3"/>
              </a:rPr>
              <a:t>https://www.mbnet.pt/site/do</a:t>
            </a:r>
            <a:r>
              <a:rPr lang="pt-PT" dirty="0">
                <a:latin typeface="Arial" panose="020B0604020202020204" pitchFamily="34" charset="0"/>
                <a:ea typeface="Calibri" panose="020F0502020204030204" pitchFamily="34" charset="0"/>
                <a:cs typeface="Arial" panose="020B0604020202020204" pitchFamily="34" charset="0"/>
              </a:rPr>
              <a:t> e inserir os mesmos. </a:t>
            </a:r>
            <a:endParaRPr lang="pt-PT" sz="1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4210" y="2109920"/>
            <a:ext cx="6840489" cy="4085119"/>
          </a:xfrm>
          <a:prstGeom prst="rect">
            <a:avLst/>
          </a:prstGeom>
        </p:spPr>
      </p:pic>
    </p:spTree>
    <p:extLst>
      <p:ext uri="{BB962C8B-B14F-4D97-AF65-F5344CB8AC3E}">
        <p14:creationId xmlns:p14="http://schemas.microsoft.com/office/powerpoint/2010/main" val="2024157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a:latin typeface="Leelawadee" panose="020B0502040204020203" pitchFamily="34" charset="-34"/>
                <a:cs typeface="Leelawadee" panose="020B0502040204020203" pitchFamily="34" charset="-34"/>
              </a:rPr>
              <a:t>José Reigado | 1012605</a:t>
            </a:r>
            <a:endParaRPr lang="pt-PT" dirty="0">
              <a:latin typeface="Leelawadee" panose="020B0502040204020203" pitchFamily="34" charset="-34"/>
              <a:cs typeface="Leelawadee" panose="020B0502040204020203" pitchFamily="34" charset="-34"/>
            </a:endParaRP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631" y="1450861"/>
            <a:ext cx="9999407" cy="4592841"/>
          </a:xfrm>
          <a:prstGeom prst="rect">
            <a:avLst/>
          </a:prstGeom>
        </p:spPr>
      </p:pic>
      <p:sp>
        <p:nvSpPr>
          <p:cNvPr id="5" name="Retângulo 4"/>
          <p:cNvSpPr/>
          <p:nvPr/>
        </p:nvSpPr>
        <p:spPr>
          <a:xfrm>
            <a:off x="1076631" y="935601"/>
            <a:ext cx="3903633" cy="369332"/>
          </a:xfrm>
          <a:prstGeom prst="rect">
            <a:avLst/>
          </a:prstGeom>
        </p:spPr>
        <p:txBody>
          <a:bodyPr wrap="none">
            <a:spAutoFit/>
          </a:bodyPr>
          <a:lstStyle/>
          <a:p>
            <a:r>
              <a:rPr lang="pt-PT" dirty="0">
                <a:latin typeface="Arial" panose="020B0604020202020204" pitchFamily="34" charset="0"/>
                <a:ea typeface="Calibri" panose="020F0502020204030204" pitchFamily="34" charset="0"/>
                <a:cs typeface="Arial" panose="020B0604020202020204" pitchFamily="34" charset="0"/>
              </a:rPr>
              <a:t>Deve inserir o seu email e password</a:t>
            </a:r>
            <a:endParaRPr lang="pt-PT" dirty="0"/>
          </a:p>
        </p:txBody>
      </p:sp>
    </p:spTree>
    <p:extLst>
      <p:ext uri="{BB962C8B-B14F-4D97-AF65-F5344CB8AC3E}">
        <p14:creationId xmlns:p14="http://schemas.microsoft.com/office/powerpoint/2010/main" val="2708083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699457" y="704236"/>
            <a:ext cx="5070683" cy="369332"/>
          </a:xfrm>
          <a:prstGeom prst="rect">
            <a:avLst/>
          </a:prstGeom>
        </p:spPr>
        <p:txBody>
          <a:bodyPr wrap="none">
            <a:spAutoFit/>
          </a:bodyPr>
          <a:lstStyle/>
          <a:p>
            <a:r>
              <a:rPr lang="pt-PT" dirty="0">
                <a:latin typeface="Arial" panose="020B0604020202020204" pitchFamily="34" charset="0"/>
                <a:ea typeface="Calibri" panose="020F0502020204030204" pitchFamily="34" charset="0"/>
                <a:cs typeface="Arial" panose="020B0604020202020204" pitchFamily="34" charset="0"/>
              </a:rPr>
              <a:t>Processo de registo de novo utilizador na </a:t>
            </a:r>
            <a:r>
              <a:rPr lang="pt-PT" dirty="0" err="1">
                <a:latin typeface="Arial" panose="020B0604020202020204" pitchFamily="34" charset="0"/>
                <a:ea typeface="Calibri" panose="020F0502020204030204" pitchFamily="34" charset="0"/>
                <a:cs typeface="Arial" panose="020B0604020202020204" pitchFamily="34" charset="0"/>
              </a:rPr>
              <a:t>Azure</a:t>
            </a:r>
            <a:endParaRPr lang="pt-PT" dirty="0"/>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2440" y="1363108"/>
            <a:ext cx="9234931" cy="4281308"/>
          </a:xfrm>
          <a:prstGeom prst="rect">
            <a:avLst/>
          </a:prstGeom>
        </p:spPr>
      </p:pic>
    </p:spTree>
    <p:extLst>
      <p:ext uri="{BB962C8B-B14F-4D97-AF65-F5344CB8AC3E}">
        <p14:creationId xmlns:p14="http://schemas.microsoft.com/office/powerpoint/2010/main" val="720648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535932" y="583499"/>
            <a:ext cx="8289513" cy="369332"/>
          </a:xfrm>
          <a:prstGeom prst="rect">
            <a:avLst/>
          </a:prstGeom>
        </p:spPr>
        <p:txBody>
          <a:bodyPr wrap="none">
            <a:spAutoFit/>
          </a:bodyPr>
          <a:lstStyle/>
          <a:p>
            <a:r>
              <a:rPr lang="pt-PT" dirty="0">
                <a:latin typeface="Arial" panose="020B0604020202020204" pitchFamily="34" charset="0"/>
                <a:ea typeface="Calibri" panose="020F0502020204030204" pitchFamily="34" charset="0"/>
                <a:cs typeface="Arial" panose="020B0604020202020204" pitchFamily="34" charset="0"/>
              </a:rPr>
              <a:t>No campo </a:t>
            </a:r>
            <a:r>
              <a:rPr lang="pt-PT" dirty="0" err="1">
                <a:latin typeface="Arial" panose="020B0604020202020204" pitchFamily="34" charset="0"/>
                <a:ea typeface="Calibri" panose="020F0502020204030204" pitchFamily="34" charset="0"/>
                <a:cs typeface="Arial" panose="020B0604020202020204" pitchFamily="34" charset="0"/>
              </a:rPr>
              <a:t>Verification</a:t>
            </a:r>
            <a:r>
              <a:rPr lang="pt-PT" dirty="0">
                <a:latin typeface="Arial" panose="020B0604020202020204" pitchFamily="34" charset="0"/>
                <a:ea typeface="Calibri" panose="020F0502020204030204" pitchFamily="34" charset="0"/>
                <a:cs typeface="Arial" panose="020B0604020202020204" pitchFamily="34" charset="0"/>
              </a:rPr>
              <a:t> </a:t>
            </a:r>
            <a:r>
              <a:rPr lang="pt-PT" dirty="0" err="1">
                <a:latin typeface="Arial" panose="020B0604020202020204" pitchFamily="34" charset="0"/>
                <a:ea typeface="Calibri" panose="020F0502020204030204" pitchFamily="34" charset="0"/>
                <a:cs typeface="Arial" panose="020B0604020202020204" pitchFamily="34" charset="0"/>
              </a:rPr>
              <a:t>by</a:t>
            </a:r>
            <a:r>
              <a:rPr lang="pt-PT" dirty="0">
                <a:latin typeface="Arial" panose="020B0604020202020204" pitchFamily="34" charset="0"/>
                <a:ea typeface="Calibri" panose="020F0502020204030204" pitchFamily="34" charset="0"/>
                <a:cs typeface="Arial" panose="020B0604020202020204" pitchFamily="34" charset="0"/>
              </a:rPr>
              <a:t> </a:t>
            </a:r>
            <a:r>
              <a:rPr lang="pt-PT" dirty="0" err="1">
                <a:latin typeface="Arial" panose="020B0604020202020204" pitchFamily="34" charset="0"/>
                <a:ea typeface="Calibri" panose="020F0502020204030204" pitchFamily="34" charset="0"/>
                <a:cs typeface="Arial" panose="020B0604020202020204" pitchFamily="34" charset="0"/>
              </a:rPr>
              <a:t>card</a:t>
            </a:r>
            <a:r>
              <a:rPr lang="pt-PT" dirty="0">
                <a:latin typeface="Arial" panose="020B0604020202020204" pitchFamily="34" charset="0"/>
                <a:ea typeface="Calibri" panose="020F0502020204030204" pitchFamily="34" charset="0"/>
                <a:cs typeface="Arial" panose="020B0604020202020204" pitchFamily="34" charset="0"/>
              </a:rPr>
              <a:t> deve inserir os dados do cartão virtual que criou :</a:t>
            </a:r>
            <a:endParaRPr lang="pt-PT" dirty="0"/>
          </a:p>
        </p:txBody>
      </p:sp>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0377" y="1073568"/>
            <a:ext cx="8748242" cy="4761313"/>
          </a:xfrm>
          <a:prstGeom prst="rect">
            <a:avLst/>
          </a:prstGeom>
        </p:spPr>
      </p:pic>
    </p:spTree>
    <p:extLst>
      <p:ext uri="{BB962C8B-B14F-4D97-AF65-F5344CB8AC3E}">
        <p14:creationId xmlns:p14="http://schemas.microsoft.com/office/powerpoint/2010/main" val="3050619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5"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Resultado de imagem para Duvid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747" y="1359911"/>
            <a:ext cx="4327380" cy="4327380"/>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1100034" y="550348"/>
            <a:ext cx="2203425" cy="523220"/>
          </a:xfrm>
          <a:prstGeom prst="rect">
            <a:avLst/>
          </a:prstGeom>
        </p:spPr>
        <p:txBody>
          <a:bodyPr wrap="none">
            <a:spAutoFit/>
          </a:bodyPr>
          <a:lstStyle/>
          <a:p>
            <a:pPr lvl="0" algn="ctr" fontAlgn="base">
              <a:spcBef>
                <a:spcPts val="800"/>
              </a:spcBef>
              <a:spcAft>
                <a:spcPts val="400"/>
              </a:spcAft>
              <a:buSzPts val="1400"/>
              <a:tabLst>
                <a:tab pos="137160" algn="l"/>
                <a:tab pos="365760" algn="l"/>
              </a:tabLst>
            </a:pPr>
            <a:r>
              <a:rPr lang="en-US" sz="2800" b="1" cap="small" dirty="0">
                <a:effectLst>
                  <a:outerShdw sx="0" sy="0">
                    <a:srgbClr val="000000"/>
                  </a:outerShdw>
                </a:effectLst>
                <a:latin typeface="Arial Black" panose="020B0A04020102020204" pitchFamily="34" charset="0"/>
                <a:ea typeface="SimSun" panose="02010600030101010101" pitchFamily="2" charset="-122"/>
              </a:rPr>
              <a:t>DÚVIDAS?</a:t>
            </a:r>
            <a:endParaRPr lang="pt-PT" sz="2800" u="none" strike="noStrike" cap="small" dirty="0">
              <a:ln>
                <a:noFill/>
              </a:ln>
              <a:effectLst>
                <a:outerShdw sx="0" sy="0">
                  <a:srgbClr val="000000"/>
                </a:outerShdw>
              </a:effectLst>
              <a:latin typeface="Arial Black" panose="020B0A04020102020204" pitchFamily="34" charset="0"/>
              <a:ea typeface="SimSun" panose="02010600030101010101" pitchFamily="2" charset="-122"/>
            </a:endParaRPr>
          </a:p>
        </p:txBody>
      </p:sp>
      <p:cxnSp>
        <p:nvCxnSpPr>
          <p:cNvPr id="8" name="Conexão reta 7"/>
          <p:cNvCxnSpPr>
            <a:cxnSpLocks/>
          </p:cNvCxnSpPr>
          <p:nvPr/>
        </p:nvCxnSpPr>
        <p:spPr>
          <a:xfrm>
            <a:off x="1100034" y="1073568"/>
            <a:ext cx="2203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717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939319" y="293214"/>
            <a:ext cx="9089116" cy="923330"/>
          </a:xfrm>
          <a:prstGeom prst="rect">
            <a:avLst/>
          </a:prstGeom>
        </p:spPr>
        <p:txBody>
          <a:bodyPr wrap="square">
            <a:spAutoFit/>
          </a:bodyPr>
          <a:lstStyle/>
          <a:p>
            <a:r>
              <a:rPr lang="pt-PT" dirty="0">
                <a:latin typeface="Arial" panose="020B0604020202020204" pitchFamily="34" charset="0"/>
                <a:cs typeface="Arial" panose="020B0604020202020204" pitchFamily="34" charset="0"/>
              </a:rPr>
              <a:t>Uma vez que se encontra registado, a Microsoft </a:t>
            </a:r>
            <a:r>
              <a:rPr lang="pt-PT" dirty="0" err="1">
                <a:latin typeface="Arial" panose="020B0604020202020204" pitchFamily="34" charset="0"/>
                <a:cs typeface="Arial" panose="020B0604020202020204" pitchFamily="34" charset="0"/>
              </a:rPr>
              <a:t>Azure</a:t>
            </a:r>
            <a:r>
              <a:rPr lang="pt-PT" dirty="0">
                <a:latin typeface="Arial" panose="020B0604020202020204" pitchFamily="34" charset="0"/>
                <a:cs typeface="Arial" panose="020B0604020202020204" pitchFamily="34" charset="0"/>
              </a:rPr>
              <a:t> apresenta-lhe diversos serviços tais como armazenamento de arquivos, serviços de aplicações,  bancos de dados, backups, etc.</a:t>
            </a:r>
          </a:p>
        </p:txBody>
      </p:sp>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2567" y="1073568"/>
            <a:ext cx="5915851" cy="5091143"/>
          </a:xfrm>
          <a:prstGeom prst="rect">
            <a:avLst/>
          </a:prstGeom>
        </p:spPr>
      </p:pic>
    </p:spTree>
    <p:extLst>
      <p:ext uri="{BB962C8B-B14F-4D97-AF65-F5344CB8AC3E}">
        <p14:creationId xmlns:p14="http://schemas.microsoft.com/office/powerpoint/2010/main" val="3786777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713058" y="293676"/>
            <a:ext cx="3450688" cy="579646"/>
          </a:xfrm>
          <a:prstGeom prst="rect">
            <a:avLst/>
          </a:prstGeom>
        </p:spPr>
        <p:txBody>
          <a:bodyPr wrap="none">
            <a:spAutoFit/>
          </a:bodyPr>
          <a:lstStyle/>
          <a:p>
            <a:pPr algn="just">
              <a:lnSpc>
                <a:spcPts val="3800"/>
              </a:lnSpc>
              <a:spcAft>
                <a:spcPts val="800"/>
              </a:spcAft>
            </a:pPr>
            <a:r>
              <a:rPr lang="pt-PT" b="1" dirty="0">
                <a:latin typeface="Times New Roman" panose="02020603050405020304" pitchFamily="18" charset="0"/>
                <a:ea typeface="Calibri" panose="020F0502020204030204" pitchFamily="34" charset="0"/>
                <a:cs typeface="Times New Roman" panose="02020603050405020304" pitchFamily="18" charset="0"/>
              </a:rPr>
              <a:t>ESTRUTURA DO TRABALHO:</a:t>
            </a:r>
          </a:p>
        </p:txBody>
      </p:sp>
      <p:sp>
        <p:nvSpPr>
          <p:cNvPr id="5" name="Retângulo 4"/>
          <p:cNvSpPr/>
          <p:nvPr/>
        </p:nvSpPr>
        <p:spPr>
          <a:xfrm>
            <a:off x="1863412" y="1179974"/>
            <a:ext cx="4581447" cy="511935"/>
          </a:xfrm>
          <a:prstGeom prst="rect">
            <a:avLst/>
          </a:prstGeom>
        </p:spPr>
        <p:txBody>
          <a:bodyPr wrap="none">
            <a:spAutoFit/>
          </a:bodyPr>
          <a:lstStyle/>
          <a:p>
            <a:pPr marL="285750" indent="-285750" algn="just">
              <a:lnSpc>
                <a:spcPts val="3800"/>
              </a:lnSpc>
              <a:spcAft>
                <a:spcPts val="800"/>
              </a:spcAft>
              <a:buFont typeface="Wingdings" panose="05000000000000000000" pitchFamily="2" charset="2"/>
              <a:buChar char="§"/>
            </a:pPr>
            <a:r>
              <a:rPr lang="pt-PT" b="1" dirty="0">
                <a:latin typeface="Times New Roman" panose="02020603050405020304" pitchFamily="18" charset="0"/>
                <a:ea typeface="Calibri" panose="020F0502020204030204" pitchFamily="34" charset="0"/>
                <a:cs typeface="Times New Roman" panose="02020603050405020304" pitchFamily="18" charset="0"/>
              </a:rPr>
              <a:t>Apresentação da plataforma </a:t>
            </a:r>
            <a:r>
              <a:rPr lang="pt-PT" b="1" dirty="0" err="1">
                <a:latin typeface="Times New Roman" panose="02020603050405020304" pitchFamily="18" charset="0"/>
                <a:ea typeface="Calibri" panose="020F0502020204030204" pitchFamily="34" charset="0"/>
                <a:cs typeface="Times New Roman" panose="02020603050405020304" pitchFamily="18" charset="0"/>
              </a:rPr>
              <a:t>Cloud</a:t>
            </a:r>
            <a:r>
              <a:rPr lang="pt-PT" b="1" dirty="0">
                <a:latin typeface="Times New Roman" panose="02020603050405020304" pitchFamily="18" charset="0"/>
                <a:ea typeface="Calibri" panose="020F0502020204030204" pitchFamily="34" charset="0"/>
                <a:cs typeface="Times New Roman" panose="02020603050405020304" pitchFamily="18" charset="0"/>
              </a:rPr>
              <a:t> </a:t>
            </a:r>
            <a:r>
              <a:rPr lang="pt-PT" b="1" dirty="0" err="1">
                <a:latin typeface="Times New Roman" panose="02020603050405020304" pitchFamily="18" charset="0"/>
                <a:ea typeface="Calibri" panose="020F0502020204030204" pitchFamily="34" charset="0"/>
                <a:cs typeface="Times New Roman" panose="02020603050405020304" pitchFamily="18" charset="0"/>
              </a:rPr>
              <a:t>Azure</a:t>
            </a:r>
            <a:endParaRPr lang="pt-PT"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Retângulo 5"/>
          <p:cNvSpPr/>
          <p:nvPr/>
        </p:nvSpPr>
        <p:spPr>
          <a:xfrm>
            <a:off x="1863412" y="1759620"/>
            <a:ext cx="5237652" cy="511935"/>
          </a:xfrm>
          <a:prstGeom prst="rect">
            <a:avLst/>
          </a:prstGeom>
        </p:spPr>
        <p:txBody>
          <a:bodyPr wrap="none">
            <a:spAutoFit/>
          </a:bodyPr>
          <a:lstStyle/>
          <a:p>
            <a:pPr marL="285750" indent="-285750" algn="just">
              <a:lnSpc>
                <a:spcPts val="3800"/>
              </a:lnSpc>
              <a:spcAft>
                <a:spcPts val="800"/>
              </a:spcAft>
              <a:buFont typeface="Wingdings" panose="05000000000000000000" pitchFamily="2" charset="2"/>
              <a:buChar char="§"/>
            </a:pPr>
            <a:r>
              <a:rPr lang="pt-PT" b="1" dirty="0">
                <a:latin typeface="Times New Roman" panose="02020603050405020304" pitchFamily="18" charset="0"/>
                <a:ea typeface="Calibri" panose="020F0502020204030204" pitchFamily="34" charset="0"/>
                <a:cs typeface="Times New Roman" panose="02020603050405020304" pitchFamily="18" charset="0"/>
              </a:rPr>
              <a:t>Comparativo de preços com outros fornecedores</a:t>
            </a:r>
          </a:p>
        </p:txBody>
      </p:sp>
      <p:sp>
        <p:nvSpPr>
          <p:cNvPr id="7" name="Retângulo 6"/>
          <p:cNvSpPr/>
          <p:nvPr/>
        </p:nvSpPr>
        <p:spPr>
          <a:xfrm>
            <a:off x="1839585" y="2339266"/>
            <a:ext cx="3704860" cy="579646"/>
          </a:xfrm>
          <a:prstGeom prst="rect">
            <a:avLst/>
          </a:prstGeom>
        </p:spPr>
        <p:txBody>
          <a:bodyPr wrap="none">
            <a:spAutoFit/>
          </a:bodyPr>
          <a:lstStyle/>
          <a:p>
            <a:pPr marL="285750" indent="-285750" algn="just">
              <a:lnSpc>
                <a:spcPts val="3800"/>
              </a:lnSpc>
              <a:spcAft>
                <a:spcPts val="800"/>
              </a:spcAft>
              <a:buFont typeface="Wingdings" panose="05000000000000000000" pitchFamily="2" charset="2"/>
              <a:buChar char="§"/>
            </a:pPr>
            <a:r>
              <a:rPr lang="pt-PT" b="1" dirty="0">
                <a:latin typeface="Times New Roman" panose="02020603050405020304" pitchFamily="18" charset="0"/>
                <a:ea typeface="Calibri" panose="020F0502020204030204" pitchFamily="34" charset="0"/>
                <a:cs typeface="Times New Roman" panose="02020603050405020304" pitchFamily="18" charset="0"/>
              </a:rPr>
              <a:t>Cobertura dos serviços da </a:t>
            </a:r>
            <a:r>
              <a:rPr lang="pt-PT" b="1" dirty="0" err="1">
                <a:latin typeface="Times New Roman" panose="02020603050405020304" pitchFamily="18" charset="0"/>
                <a:ea typeface="Calibri" panose="020F0502020204030204" pitchFamily="34" charset="0"/>
                <a:cs typeface="Times New Roman" panose="02020603050405020304" pitchFamily="18" charset="0"/>
              </a:rPr>
              <a:t>Cloud</a:t>
            </a:r>
            <a:endParaRPr lang="pt-PT"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Retângulo 7"/>
          <p:cNvSpPr/>
          <p:nvPr/>
        </p:nvSpPr>
        <p:spPr>
          <a:xfrm>
            <a:off x="1761391" y="2918912"/>
            <a:ext cx="4346639" cy="2349361"/>
          </a:xfrm>
          <a:prstGeom prst="rect">
            <a:avLst/>
          </a:prstGeom>
        </p:spPr>
        <p:txBody>
          <a:bodyPr wrap="none">
            <a:spAutoFit/>
          </a:bodyPr>
          <a:lstStyle/>
          <a:p>
            <a:pPr marL="285750" indent="-285750" algn="just">
              <a:lnSpc>
                <a:spcPts val="3800"/>
              </a:lnSpc>
              <a:spcAft>
                <a:spcPts val="800"/>
              </a:spcAft>
              <a:buFont typeface="Wingdings" panose="05000000000000000000" pitchFamily="2" charset="2"/>
              <a:buChar char="§"/>
            </a:pPr>
            <a:r>
              <a:rPr lang="pt-PT" b="1" dirty="0">
                <a:latin typeface="Times New Roman" panose="02020603050405020304" pitchFamily="18" charset="0"/>
                <a:ea typeface="Calibri" panose="020F0502020204030204" pitchFamily="34" charset="0"/>
                <a:cs typeface="Times New Roman" panose="02020603050405020304" pitchFamily="18" charset="0"/>
              </a:rPr>
              <a:t>Serviços da </a:t>
            </a:r>
            <a:r>
              <a:rPr lang="pt-PT" b="1" dirty="0" err="1">
                <a:latin typeface="Times New Roman" panose="02020603050405020304" pitchFamily="18" charset="0"/>
                <a:ea typeface="Calibri" panose="020F0502020204030204" pitchFamily="34" charset="0"/>
                <a:cs typeface="Times New Roman" panose="02020603050405020304" pitchFamily="18" charset="0"/>
              </a:rPr>
              <a:t>Cloud</a:t>
            </a:r>
            <a:r>
              <a:rPr lang="pt-PT" b="1" dirty="0">
                <a:latin typeface="Times New Roman" panose="02020603050405020304" pitchFamily="18" charset="0"/>
                <a:ea typeface="Calibri" panose="020F0502020204030204" pitchFamily="34" charset="0"/>
                <a:cs typeface="Times New Roman" panose="02020603050405020304" pitchFamily="18" charset="0"/>
              </a:rPr>
              <a:t> </a:t>
            </a:r>
            <a:r>
              <a:rPr lang="pt-PT" b="1" dirty="0" err="1">
                <a:latin typeface="Times New Roman" panose="02020603050405020304" pitchFamily="18" charset="0"/>
                <a:ea typeface="Calibri" panose="020F0502020204030204" pitchFamily="34" charset="0"/>
                <a:cs typeface="Times New Roman" panose="02020603050405020304" pitchFamily="18" charset="0"/>
              </a:rPr>
              <a:t>Azure</a:t>
            </a:r>
            <a:r>
              <a:rPr lang="pt-PT" b="1" dirty="0">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gn="just">
              <a:lnSpc>
                <a:spcPts val="3800"/>
              </a:lnSpc>
              <a:spcAft>
                <a:spcPts val="800"/>
              </a:spcAft>
              <a:buFont typeface="Wingdings" panose="05000000000000000000" pitchFamily="2" charset="2"/>
              <a:buChar char="§"/>
            </a:pPr>
            <a:r>
              <a:rPr lang="pt-PT" b="1" dirty="0">
                <a:latin typeface="Times New Roman" panose="02020603050405020304" pitchFamily="18" charset="0"/>
                <a:ea typeface="Calibri" panose="020F0502020204030204" pitchFamily="34" charset="0"/>
                <a:cs typeface="Times New Roman" panose="02020603050405020304" pitchFamily="18" charset="0"/>
              </a:rPr>
              <a:t>Registar um novo utilizador na </a:t>
            </a:r>
            <a:r>
              <a:rPr lang="pt-PT" b="1" dirty="0" err="1">
                <a:latin typeface="Times New Roman" panose="02020603050405020304" pitchFamily="18" charset="0"/>
                <a:ea typeface="Calibri" panose="020F0502020204030204" pitchFamily="34" charset="0"/>
                <a:cs typeface="Times New Roman" panose="02020603050405020304" pitchFamily="18" charset="0"/>
              </a:rPr>
              <a:t>Cloud</a:t>
            </a:r>
            <a:endParaRPr lang="pt-PT" b="1"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ts val="3800"/>
              </a:lnSpc>
              <a:spcAft>
                <a:spcPts val="800"/>
              </a:spcAft>
              <a:buFont typeface="Wingdings" panose="05000000000000000000" pitchFamily="2" charset="2"/>
              <a:buChar char="§"/>
            </a:pPr>
            <a:r>
              <a:rPr lang="pt-PT" b="1" dirty="0">
                <a:latin typeface="Times New Roman" panose="02020603050405020304" pitchFamily="18" charset="0"/>
                <a:ea typeface="Calibri" panose="020F0502020204030204" pitchFamily="34" charset="0"/>
                <a:cs typeface="Times New Roman" panose="02020603050405020304" pitchFamily="18" charset="0"/>
              </a:rPr>
              <a:t>Criar máquina virtual</a:t>
            </a:r>
          </a:p>
          <a:p>
            <a:pPr marL="285750" indent="-285750" algn="just">
              <a:lnSpc>
                <a:spcPts val="3800"/>
              </a:lnSpc>
              <a:spcAft>
                <a:spcPts val="800"/>
              </a:spcAft>
              <a:buFont typeface="Wingdings" panose="05000000000000000000" pitchFamily="2" charset="2"/>
              <a:buChar char="§"/>
            </a:pPr>
            <a:r>
              <a:rPr lang="pt-PT" b="1" dirty="0">
                <a:latin typeface="Times New Roman" panose="02020603050405020304" pitchFamily="18" charset="0"/>
                <a:ea typeface="Calibri" panose="020F0502020204030204" pitchFamily="34" charset="0"/>
                <a:cs typeface="Times New Roman" panose="02020603050405020304" pitchFamily="18" charset="0"/>
              </a:rPr>
              <a:t>Ligar uma APP Android à </a:t>
            </a:r>
            <a:r>
              <a:rPr lang="pt-PT" b="1" dirty="0" err="1">
                <a:latin typeface="Times New Roman" panose="02020603050405020304" pitchFamily="18" charset="0"/>
                <a:ea typeface="Calibri" panose="020F0502020204030204" pitchFamily="34" charset="0"/>
                <a:cs typeface="Times New Roman" panose="02020603050405020304" pitchFamily="18" charset="0"/>
              </a:rPr>
              <a:t>Cloud</a:t>
            </a:r>
            <a:r>
              <a:rPr lang="pt-PT" b="1" dirty="0">
                <a:latin typeface="Times New Roman" panose="02020603050405020304" pitchFamily="18" charset="0"/>
                <a:ea typeface="Calibri" panose="020F0502020204030204" pitchFamily="34" charset="0"/>
                <a:cs typeface="Times New Roman" panose="02020603050405020304" pitchFamily="18" charset="0"/>
              </a:rPr>
              <a:t> </a:t>
            </a:r>
            <a:r>
              <a:rPr lang="pt-PT" b="1" dirty="0" err="1">
                <a:latin typeface="Times New Roman" panose="02020603050405020304" pitchFamily="18" charset="0"/>
                <a:ea typeface="Calibri" panose="020F0502020204030204" pitchFamily="34" charset="0"/>
                <a:cs typeface="Times New Roman" panose="02020603050405020304" pitchFamily="18" charset="0"/>
              </a:rPr>
              <a:t>Azure</a:t>
            </a:r>
            <a:endParaRPr lang="pt-PT" b="1" dirty="0">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9" name="Conexão reta 8"/>
          <p:cNvCxnSpPr>
            <a:cxnSpLocks/>
          </p:cNvCxnSpPr>
          <p:nvPr/>
        </p:nvCxnSpPr>
        <p:spPr>
          <a:xfrm>
            <a:off x="813820" y="855509"/>
            <a:ext cx="7034981" cy="1781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12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424895" y="165221"/>
            <a:ext cx="9473380" cy="1376595"/>
          </a:xfrm>
          <a:prstGeom prst="rect">
            <a:avLst/>
          </a:prstGeom>
        </p:spPr>
        <p:txBody>
          <a:bodyPr wrap="square">
            <a:spAutoFit/>
          </a:bodyPr>
          <a:lstStyle/>
          <a:p>
            <a:pPr algn="just">
              <a:lnSpc>
                <a:spcPct val="107000"/>
              </a:lnSpc>
              <a:spcAft>
                <a:spcPts val="800"/>
              </a:spcAft>
            </a:pPr>
            <a:r>
              <a:rPr lang="pt-PT" dirty="0">
                <a:latin typeface="Arial" panose="020B0604020202020204" pitchFamily="34" charset="0"/>
                <a:ea typeface="Calibri" panose="020F0502020204030204" pitchFamily="34" charset="0"/>
                <a:cs typeface="Arial" panose="020B0604020202020204" pitchFamily="34" charset="0"/>
              </a:rPr>
              <a:t>Vamos aprender a criar uma </a:t>
            </a:r>
            <a:r>
              <a:rPr lang="pt-PT" sz="2400" b="1" dirty="0">
                <a:latin typeface="Arial" panose="020B0604020202020204" pitchFamily="34" charset="0"/>
                <a:ea typeface="Calibri" panose="020F0502020204030204" pitchFamily="34" charset="0"/>
                <a:cs typeface="Arial" panose="020B0604020202020204" pitchFamily="34" charset="0"/>
              </a:rPr>
              <a:t>máquina virtual </a:t>
            </a:r>
            <a:r>
              <a:rPr lang="pt-PT" dirty="0">
                <a:latin typeface="Arial" panose="020B0604020202020204" pitchFamily="34" charset="0"/>
                <a:ea typeface="Calibri" panose="020F0502020204030204" pitchFamily="34" charset="0"/>
                <a:cs typeface="Arial" panose="020B0604020202020204" pitchFamily="34" charset="0"/>
              </a:rPr>
              <a:t>Windows na </a:t>
            </a:r>
            <a:r>
              <a:rPr lang="pt-PT" dirty="0" err="1">
                <a:latin typeface="Arial" panose="020B0604020202020204" pitchFamily="34" charset="0"/>
                <a:ea typeface="Calibri" panose="020F0502020204030204" pitchFamily="34" charset="0"/>
                <a:cs typeface="Arial" panose="020B0604020202020204" pitchFamily="34" charset="0"/>
              </a:rPr>
              <a:t>cloud</a:t>
            </a:r>
            <a:r>
              <a:rPr lang="pt-PT" dirty="0">
                <a:latin typeface="Arial" panose="020B0604020202020204" pitchFamily="34" charset="0"/>
                <a:ea typeface="Calibri" panose="020F0502020204030204" pitchFamily="34" charset="0"/>
                <a:cs typeface="Arial" panose="020B0604020202020204" pitchFamily="34" charset="0"/>
              </a:rPr>
              <a:t> da </a:t>
            </a:r>
            <a:r>
              <a:rPr lang="pt-PT" dirty="0" err="1">
                <a:latin typeface="Arial" panose="020B0604020202020204" pitchFamily="34" charset="0"/>
                <a:ea typeface="Calibri" panose="020F0502020204030204" pitchFamily="34" charset="0"/>
                <a:cs typeface="Arial" panose="020B0604020202020204" pitchFamily="34" charset="0"/>
              </a:rPr>
              <a:t>Azure</a:t>
            </a:r>
            <a:r>
              <a:rPr lang="pt-PT" dirty="0">
                <a:latin typeface="Arial" panose="020B0604020202020204" pitchFamily="34" charset="0"/>
                <a:ea typeface="Calibri" panose="020F0502020204030204" pitchFamily="34" charset="0"/>
                <a:cs typeface="Arial" panose="020B0604020202020204" pitchFamily="34" charset="0"/>
              </a:rPr>
              <a:t> mas antes de implementar a mesma, tem que se ter uma noção das necessidades </a:t>
            </a:r>
            <a:r>
              <a:rPr lang="pt-PT" dirty="0" err="1">
                <a:latin typeface="Arial" panose="020B0604020202020204" pitchFamily="34" charset="0"/>
                <a:ea typeface="Calibri" panose="020F0502020204030204" pitchFamily="34" charset="0"/>
                <a:cs typeface="Arial" panose="020B0604020202020204" pitchFamily="34" charset="0"/>
              </a:rPr>
              <a:t>i.e</a:t>
            </a:r>
            <a:r>
              <a:rPr lang="pt-PT" dirty="0">
                <a:latin typeface="Arial" panose="020B0604020202020204" pitchFamily="34" charset="0"/>
                <a:ea typeface="Calibri" panose="020F0502020204030204" pitchFamily="34" charset="0"/>
                <a:cs typeface="Arial" panose="020B0604020202020204" pitchFamily="34" charset="0"/>
              </a:rPr>
              <a:t>, planear o que será usado na VM para ter a certeza que depois de adquirir o serviço, paga apenas pelo seu uso e pelo tempo que vai utilizar.</a:t>
            </a:r>
            <a:endParaRPr lang="pt-PT" sz="1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9788" y="1541816"/>
            <a:ext cx="9308062" cy="4585530"/>
          </a:xfrm>
          <a:prstGeom prst="rect">
            <a:avLst/>
          </a:prstGeom>
        </p:spPr>
      </p:pic>
      <p:sp>
        <p:nvSpPr>
          <p:cNvPr id="8" name="Oval 7"/>
          <p:cNvSpPr/>
          <p:nvPr/>
        </p:nvSpPr>
        <p:spPr>
          <a:xfrm>
            <a:off x="6485076" y="2883309"/>
            <a:ext cx="3052916" cy="634181"/>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noFill/>
            </a:endParaRPr>
          </a:p>
        </p:txBody>
      </p:sp>
      <p:sp>
        <p:nvSpPr>
          <p:cNvPr id="9" name="Oval 8"/>
          <p:cNvSpPr/>
          <p:nvPr/>
        </p:nvSpPr>
        <p:spPr>
          <a:xfrm>
            <a:off x="1423571" y="4398999"/>
            <a:ext cx="1927122" cy="373626"/>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noFill/>
            </a:endParaRPr>
          </a:p>
        </p:txBody>
      </p:sp>
    </p:spTree>
    <p:extLst>
      <p:ext uri="{BB962C8B-B14F-4D97-AF65-F5344CB8AC3E}">
        <p14:creationId xmlns:p14="http://schemas.microsoft.com/office/powerpoint/2010/main" val="1408125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481781" y="0"/>
            <a:ext cx="6096000" cy="787652"/>
          </a:xfrm>
          <a:prstGeom prst="rect">
            <a:avLst/>
          </a:prstGeom>
        </p:spPr>
        <p:txBody>
          <a:bodyPr>
            <a:spAutoFit/>
          </a:bodyPr>
          <a:lstStyle/>
          <a:p>
            <a:pPr algn="just">
              <a:lnSpc>
                <a:spcPct val="107000"/>
              </a:lnSpc>
              <a:spcAft>
                <a:spcPts val="800"/>
              </a:spcAft>
            </a:pPr>
            <a:r>
              <a:rPr lang="pt-PT" dirty="0">
                <a:latin typeface="Arial" panose="020B0604020202020204" pitchFamily="34" charset="0"/>
                <a:ea typeface="Calibri" panose="020F0502020204030204" pitchFamily="34" charset="0"/>
                <a:cs typeface="Arial" panose="020B0604020202020204" pitchFamily="34" charset="0"/>
              </a:rPr>
              <a:t> </a:t>
            </a:r>
            <a:endParaRPr lang="pt-PT" dirty="0">
              <a:effectLst/>
              <a:latin typeface="Arial" panose="020B0604020202020204" pitchFamily="34" charset="0"/>
              <a:ea typeface="Calibri" panose="020F0502020204030204" pitchFamily="34" charset="0"/>
              <a:cs typeface="Arial" panose="020B0604020202020204" pitchFamily="34" charset="0"/>
            </a:endParaRPr>
          </a:p>
          <a:p>
            <a:pPr algn="just">
              <a:lnSpc>
                <a:spcPct val="107000"/>
              </a:lnSpc>
              <a:spcAft>
                <a:spcPts val="800"/>
              </a:spcAft>
            </a:pPr>
            <a:r>
              <a:rPr lang="pt-PT" dirty="0">
                <a:latin typeface="Arial" panose="020B0604020202020204" pitchFamily="34" charset="0"/>
                <a:ea typeface="Calibri" panose="020F0502020204030204" pitchFamily="34" charset="0"/>
                <a:cs typeface="Arial" panose="020B0604020202020204" pitchFamily="34" charset="0"/>
              </a:rPr>
              <a:t>Vamos adicionar a nova máquina virtual:</a:t>
            </a:r>
            <a:endParaRPr lang="pt-PT" dirty="0">
              <a:effectLst/>
              <a:latin typeface="Arial" panose="020B0604020202020204" pitchFamily="34" charset="0"/>
              <a:ea typeface="Calibri" panose="020F0502020204030204" pitchFamily="34" charset="0"/>
              <a:cs typeface="Arial" panose="020B0604020202020204" pitchFamily="34" charset="0"/>
            </a:endParaRPr>
          </a:p>
        </p:txBody>
      </p:sp>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269" y="1073568"/>
            <a:ext cx="9578398" cy="4303826"/>
          </a:xfrm>
          <a:prstGeom prst="rect">
            <a:avLst/>
          </a:prstGeom>
        </p:spPr>
      </p:pic>
      <p:sp>
        <p:nvSpPr>
          <p:cNvPr id="6" name="Oval 5"/>
          <p:cNvSpPr/>
          <p:nvPr/>
        </p:nvSpPr>
        <p:spPr>
          <a:xfrm>
            <a:off x="1784555" y="1580976"/>
            <a:ext cx="722671" cy="395308"/>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noFill/>
            </a:endParaRPr>
          </a:p>
        </p:txBody>
      </p:sp>
    </p:spTree>
    <p:extLst>
      <p:ext uri="{BB962C8B-B14F-4D97-AF65-F5344CB8AC3E}">
        <p14:creationId xmlns:p14="http://schemas.microsoft.com/office/powerpoint/2010/main" val="2725869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275304" y="684872"/>
            <a:ext cx="9665110" cy="685059"/>
          </a:xfrm>
          <a:prstGeom prst="rect">
            <a:avLst/>
          </a:prstGeom>
        </p:spPr>
        <p:txBody>
          <a:bodyPr wrap="square">
            <a:spAutoFit/>
          </a:bodyPr>
          <a:lstStyle/>
          <a:p>
            <a:pPr algn="just">
              <a:lnSpc>
                <a:spcPct val="107000"/>
              </a:lnSpc>
              <a:spcAft>
                <a:spcPts val="800"/>
              </a:spcAft>
            </a:pPr>
            <a:r>
              <a:rPr lang="pt-PT" dirty="0">
                <a:latin typeface="Arial" panose="020B0604020202020204" pitchFamily="34" charset="0"/>
                <a:ea typeface="Calibri" panose="020F0502020204030204" pitchFamily="34" charset="0"/>
                <a:cs typeface="Arial" panose="020B0604020202020204" pitchFamily="34" charset="0"/>
              </a:rPr>
              <a:t>Definimos entre os servidores apresentados (</a:t>
            </a:r>
            <a:r>
              <a:rPr lang="pt-PT" dirty="0" err="1">
                <a:latin typeface="Arial" panose="020B0604020202020204" pitchFamily="34" charset="0"/>
                <a:ea typeface="Calibri" panose="020F0502020204030204" pitchFamily="34" charset="0"/>
                <a:cs typeface="Arial" panose="020B0604020202020204" pitchFamily="34" charset="0"/>
              </a:rPr>
              <a:t>Ubunto</a:t>
            </a:r>
            <a:r>
              <a:rPr lang="pt-PT" dirty="0">
                <a:latin typeface="Arial" panose="020B0604020202020204" pitchFamily="34" charset="0"/>
                <a:ea typeface="Calibri" panose="020F0502020204030204" pitchFamily="34" charset="0"/>
                <a:cs typeface="Arial" panose="020B0604020202020204" pitchFamily="34" charset="0"/>
              </a:rPr>
              <a:t>, SQL, </a:t>
            </a:r>
            <a:r>
              <a:rPr lang="pt-PT" dirty="0" err="1">
                <a:latin typeface="Arial" panose="020B0604020202020204" pitchFamily="34" charset="0"/>
                <a:ea typeface="Calibri" panose="020F0502020204030204" pitchFamily="34" charset="0"/>
                <a:cs typeface="Arial" panose="020B0604020202020204" pitchFamily="34" charset="0"/>
              </a:rPr>
              <a:t>Red</a:t>
            </a:r>
            <a:r>
              <a:rPr lang="pt-PT" dirty="0">
                <a:latin typeface="Arial" panose="020B0604020202020204" pitchFamily="34" charset="0"/>
                <a:ea typeface="Calibri" panose="020F0502020204030204" pitchFamily="34" charset="0"/>
                <a:cs typeface="Arial" panose="020B0604020202020204" pitchFamily="34" charset="0"/>
              </a:rPr>
              <a:t> </a:t>
            </a:r>
            <a:r>
              <a:rPr lang="pt-PT" dirty="0" err="1">
                <a:latin typeface="Arial" panose="020B0604020202020204" pitchFamily="34" charset="0"/>
                <a:ea typeface="Calibri" panose="020F0502020204030204" pitchFamily="34" charset="0"/>
                <a:cs typeface="Arial" panose="020B0604020202020204" pitchFamily="34" charset="0"/>
              </a:rPr>
              <a:t>Hat</a:t>
            </a:r>
            <a:r>
              <a:rPr lang="pt-PT" dirty="0">
                <a:latin typeface="Arial" panose="020B0604020202020204" pitchFamily="34" charset="0"/>
                <a:ea typeface="Calibri" panose="020F0502020204030204" pitchFamily="34" charset="0"/>
                <a:cs typeface="Arial" panose="020B0604020202020204" pitchFamily="34" charset="0"/>
              </a:rPr>
              <a:t>, </a:t>
            </a:r>
            <a:r>
              <a:rPr lang="pt-PT" dirty="0" err="1">
                <a:latin typeface="Arial" panose="020B0604020202020204" pitchFamily="34" charset="0"/>
                <a:ea typeface="Calibri" panose="020F0502020204030204" pitchFamily="34" charset="0"/>
                <a:cs typeface="Arial" panose="020B0604020202020204" pitchFamily="34" charset="0"/>
              </a:rPr>
              <a:t>etc</a:t>
            </a:r>
            <a:r>
              <a:rPr lang="pt-PT" dirty="0">
                <a:latin typeface="Arial" panose="020B0604020202020204" pitchFamily="34" charset="0"/>
                <a:ea typeface="Calibri" panose="020F0502020204030204" pitchFamily="34" charset="0"/>
                <a:cs typeface="Arial" panose="020B0604020202020204" pitchFamily="34" charset="0"/>
              </a:rPr>
              <a:t>), o Windows Server :</a:t>
            </a:r>
            <a:endParaRPr lang="pt-PT" sz="1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8297" y="1283110"/>
            <a:ext cx="8790039" cy="4220153"/>
          </a:xfrm>
          <a:prstGeom prst="rect">
            <a:avLst/>
          </a:prstGeom>
        </p:spPr>
      </p:pic>
      <p:sp>
        <p:nvSpPr>
          <p:cNvPr id="6" name="Oval 5"/>
          <p:cNvSpPr/>
          <p:nvPr/>
        </p:nvSpPr>
        <p:spPr>
          <a:xfrm>
            <a:off x="2064775" y="4235685"/>
            <a:ext cx="1209368" cy="1267578"/>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noFill/>
            </a:endParaRPr>
          </a:p>
        </p:txBody>
      </p:sp>
    </p:spTree>
    <p:extLst>
      <p:ext uri="{BB962C8B-B14F-4D97-AF65-F5344CB8AC3E}">
        <p14:creationId xmlns:p14="http://schemas.microsoft.com/office/powerpoint/2010/main" val="3667276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393290" y="706351"/>
            <a:ext cx="9635613" cy="367216"/>
          </a:xfrm>
          <a:prstGeom prst="rect">
            <a:avLst/>
          </a:prstGeom>
        </p:spPr>
        <p:txBody>
          <a:bodyPr wrap="square">
            <a:spAutoFit/>
          </a:bodyPr>
          <a:lstStyle/>
          <a:p>
            <a:pPr>
              <a:lnSpc>
                <a:spcPct val="107000"/>
              </a:lnSpc>
              <a:spcAft>
                <a:spcPts val="800"/>
              </a:spcAft>
            </a:pPr>
            <a:r>
              <a:rPr lang="pt-PT" dirty="0">
                <a:latin typeface="Arial" panose="020B0604020202020204" pitchFamily="34" charset="0"/>
                <a:ea typeface="Calibri" panose="020F0502020204030204" pitchFamily="34" charset="0"/>
                <a:cs typeface="Arial" panose="020B0604020202020204" pitchFamily="34" charset="0"/>
              </a:rPr>
              <a:t>São apresentadas várias versões do Windows Server. Vamos selecionar a primeira opção:</a:t>
            </a:r>
          </a:p>
        </p:txBody>
      </p:sp>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261" y="1332171"/>
            <a:ext cx="9999406" cy="4783521"/>
          </a:xfrm>
          <a:prstGeom prst="rect">
            <a:avLst/>
          </a:prstGeom>
        </p:spPr>
      </p:pic>
      <p:sp>
        <p:nvSpPr>
          <p:cNvPr id="6" name="Oval 5"/>
          <p:cNvSpPr/>
          <p:nvPr/>
        </p:nvSpPr>
        <p:spPr>
          <a:xfrm>
            <a:off x="7624916" y="2094271"/>
            <a:ext cx="2403987" cy="722672"/>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noFill/>
            </a:endParaRPr>
          </a:p>
        </p:txBody>
      </p:sp>
    </p:spTree>
    <p:extLst>
      <p:ext uri="{BB962C8B-B14F-4D97-AF65-F5344CB8AC3E}">
        <p14:creationId xmlns:p14="http://schemas.microsoft.com/office/powerpoint/2010/main" val="1951800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p:cNvPicPr/>
          <p:nvPr/>
        </p:nvPicPr>
        <p:blipFill>
          <a:blip r:embed="rId3"/>
          <a:stretch>
            <a:fillRect/>
          </a:stretch>
        </p:blipFill>
        <p:spPr>
          <a:xfrm>
            <a:off x="1493120" y="1516020"/>
            <a:ext cx="9007732" cy="4117865"/>
          </a:xfrm>
          <a:prstGeom prst="rect">
            <a:avLst/>
          </a:prstGeom>
        </p:spPr>
      </p:pic>
      <p:sp>
        <p:nvSpPr>
          <p:cNvPr id="2" name="Retângulo 1"/>
          <p:cNvSpPr/>
          <p:nvPr/>
        </p:nvSpPr>
        <p:spPr>
          <a:xfrm>
            <a:off x="1330887" y="888901"/>
            <a:ext cx="3873689" cy="369332"/>
          </a:xfrm>
          <a:prstGeom prst="rect">
            <a:avLst/>
          </a:prstGeom>
        </p:spPr>
        <p:txBody>
          <a:bodyPr wrap="none">
            <a:spAutoFit/>
          </a:bodyPr>
          <a:lstStyle/>
          <a:p>
            <a:r>
              <a:rPr lang="pt-PT" dirty="0">
                <a:latin typeface="Arial" panose="020B0604020202020204" pitchFamily="34" charset="0"/>
                <a:ea typeface="Calibri" panose="020F0502020204030204" pitchFamily="34" charset="0"/>
                <a:cs typeface="Arial" panose="020B0604020202020204" pitchFamily="34" charset="0"/>
              </a:rPr>
              <a:t>Vamos agora escolher a opção criar</a:t>
            </a:r>
            <a:endParaRPr lang="pt-PT" dirty="0"/>
          </a:p>
        </p:txBody>
      </p:sp>
      <p:sp>
        <p:nvSpPr>
          <p:cNvPr id="6" name="Oval 5"/>
          <p:cNvSpPr/>
          <p:nvPr/>
        </p:nvSpPr>
        <p:spPr>
          <a:xfrm>
            <a:off x="6468935" y="5073446"/>
            <a:ext cx="1185478" cy="353962"/>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noFill/>
            </a:endParaRPr>
          </a:p>
        </p:txBody>
      </p:sp>
    </p:spTree>
    <p:extLst>
      <p:ext uri="{BB962C8B-B14F-4D97-AF65-F5344CB8AC3E}">
        <p14:creationId xmlns:p14="http://schemas.microsoft.com/office/powerpoint/2010/main" val="3404367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820992" y="583499"/>
            <a:ext cx="7408607" cy="388696"/>
          </a:xfrm>
          <a:prstGeom prst="rect">
            <a:avLst/>
          </a:prstGeom>
        </p:spPr>
        <p:txBody>
          <a:bodyPr wrap="square">
            <a:spAutoFit/>
          </a:bodyPr>
          <a:lstStyle/>
          <a:p>
            <a:pPr>
              <a:lnSpc>
                <a:spcPct val="107000"/>
              </a:lnSpc>
              <a:spcAft>
                <a:spcPts val="800"/>
              </a:spcAft>
            </a:pPr>
            <a:r>
              <a:rPr lang="pt-PT" dirty="0">
                <a:latin typeface="Arial" panose="020B0604020202020204" pitchFamily="34" charset="0"/>
                <a:ea typeface="Calibri" panose="020F0502020204030204" pitchFamily="34" charset="0"/>
                <a:cs typeface="Arial" panose="020B0604020202020204" pitchFamily="34" charset="0"/>
              </a:rPr>
              <a:t>De seguida vamos atribuir as configurações básicas da nossa VM:</a:t>
            </a:r>
            <a:endParaRPr lang="pt-PT" sz="16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5" name="Imagem 4"/>
          <p:cNvPicPr/>
          <p:nvPr/>
        </p:nvPicPr>
        <p:blipFill>
          <a:blip r:embed="rId3">
            <a:extLst>
              <a:ext uri="{28A0092B-C50C-407E-A947-70E740481C1C}">
                <a14:useLocalDpi xmlns:a14="http://schemas.microsoft.com/office/drawing/2010/main" val="0"/>
              </a:ext>
            </a:extLst>
          </a:blip>
          <a:stretch>
            <a:fillRect/>
          </a:stretch>
        </p:blipFill>
        <p:spPr>
          <a:xfrm>
            <a:off x="2164765" y="1073568"/>
            <a:ext cx="6648625" cy="5123119"/>
          </a:xfrm>
          <a:prstGeom prst="rect">
            <a:avLst/>
          </a:prstGeom>
        </p:spPr>
      </p:pic>
      <p:sp>
        <p:nvSpPr>
          <p:cNvPr id="6" name="Balão: Linha em Ângulo Sem Limite 5"/>
          <p:cNvSpPr/>
          <p:nvPr/>
        </p:nvSpPr>
        <p:spPr>
          <a:xfrm>
            <a:off x="6298790" y="2188906"/>
            <a:ext cx="2514600" cy="266700"/>
          </a:xfrm>
          <a:prstGeom prst="callout2">
            <a:avLst>
              <a:gd name="adj1" fmla="val 25893"/>
              <a:gd name="adj2" fmla="val -378"/>
              <a:gd name="adj3" fmla="val 25893"/>
              <a:gd name="adj4" fmla="val -16667"/>
              <a:gd name="adj5" fmla="val 116072"/>
              <a:gd name="adj6" fmla="val -25455"/>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br>
              <a:rPr lang="pt-PT" sz="1100" dirty="0">
                <a:effectLst/>
                <a:ea typeface="Calibri" panose="020F0502020204030204" pitchFamily="34" charset="0"/>
                <a:cs typeface="Times New Roman" panose="02020603050405020304" pitchFamily="18" charset="0"/>
              </a:rPr>
            </a:br>
            <a:r>
              <a:rPr lang="pt-PT" sz="1100" dirty="0">
                <a:effectLst/>
                <a:ea typeface="Calibri" panose="020F0502020204030204" pitchFamily="34" charset="0"/>
                <a:cs typeface="Times New Roman" panose="02020603050405020304" pitchFamily="18" charset="0"/>
              </a:rPr>
              <a:t>SSD ou HDD</a:t>
            </a:r>
          </a:p>
          <a:p>
            <a:pPr>
              <a:lnSpc>
                <a:spcPct val="107000"/>
              </a:lnSpc>
              <a:spcAft>
                <a:spcPts val="800"/>
              </a:spcAft>
            </a:pPr>
            <a:r>
              <a:rPr lang="pt-PT" sz="1100" dirty="0">
                <a:effectLst/>
                <a:ea typeface="Calibri" panose="020F0502020204030204" pitchFamily="34" charset="0"/>
                <a:cs typeface="Times New Roman" panose="02020603050405020304" pitchFamily="18" charset="0"/>
              </a:rPr>
              <a:t> </a:t>
            </a:r>
          </a:p>
        </p:txBody>
      </p:sp>
      <p:sp>
        <p:nvSpPr>
          <p:cNvPr id="7" name="Balão: Linha em Ângulo Sem Limite 6"/>
          <p:cNvSpPr/>
          <p:nvPr/>
        </p:nvSpPr>
        <p:spPr>
          <a:xfrm>
            <a:off x="6553815" y="4882945"/>
            <a:ext cx="2514600" cy="266700"/>
          </a:xfrm>
          <a:prstGeom prst="callout2">
            <a:avLst>
              <a:gd name="adj1" fmla="val 18750"/>
              <a:gd name="adj2" fmla="val 1137"/>
              <a:gd name="adj3" fmla="val 18750"/>
              <a:gd name="adj4" fmla="val -16667"/>
              <a:gd name="adj5" fmla="val 101786"/>
              <a:gd name="adj6" fmla="val -26970"/>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pt-PT" sz="1100">
                <a:effectLst/>
                <a:ea typeface="Calibri" panose="020F0502020204030204" pitchFamily="34" charset="0"/>
                <a:cs typeface="Times New Roman" panose="02020603050405020304" pitchFamily="18" charset="0"/>
              </a:rPr>
              <a:t>Local onde fica instalado o seu servidor</a:t>
            </a:r>
          </a:p>
        </p:txBody>
      </p:sp>
      <p:sp>
        <p:nvSpPr>
          <p:cNvPr id="8" name="Balão: Linha em Ângulo Sem Limite 7"/>
          <p:cNvSpPr/>
          <p:nvPr/>
        </p:nvSpPr>
        <p:spPr>
          <a:xfrm>
            <a:off x="6515715" y="4540045"/>
            <a:ext cx="2524125" cy="266700"/>
          </a:xfrm>
          <a:prstGeom prst="callout2">
            <a:avLst>
              <a:gd name="adj1" fmla="val 18750"/>
              <a:gd name="adj2" fmla="val 1478"/>
              <a:gd name="adj3" fmla="val 18750"/>
              <a:gd name="adj4" fmla="val -16667"/>
              <a:gd name="adj5" fmla="val 98214"/>
              <a:gd name="adj6" fmla="val -27799"/>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pt-PT" sz="1100">
                <a:effectLst/>
                <a:ea typeface="Calibri" panose="020F0502020204030204" pitchFamily="34" charset="0"/>
                <a:cs typeface="Times New Roman" panose="02020603050405020304" pitchFamily="18" charset="0"/>
              </a:rPr>
              <a:t>Nome do novo recurso</a:t>
            </a:r>
          </a:p>
        </p:txBody>
      </p:sp>
    </p:spTree>
    <p:extLst>
      <p:ext uri="{BB962C8B-B14F-4D97-AF65-F5344CB8AC3E}">
        <p14:creationId xmlns:p14="http://schemas.microsoft.com/office/powerpoint/2010/main" val="4019008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1233948" y="731038"/>
            <a:ext cx="7452851" cy="367216"/>
          </a:xfrm>
          <a:prstGeom prst="rect">
            <a:avLst/>
          </a:prstGeom>
        </p:spPr>
        <p:txBody>
          <a:bodyPr wrap="square">
            <a:spAutoFit/>
          </a:bodyPr>
          <a:lstStyle/>
          <a:p>
            <a:pPr>
              <a:lnSpc>
                <a:spcPct val="107000"/>
              </a:lnSpc>
              <a:spcAft>
                <a:spcPts val="800"/>
              </a:spcAft>
            </a:pPr>
            <a:r>
              <a:rPr lang="pt-PT" dirty="0">
                <a:latin typeface="Arial" panose="020B0604020202020204" pitchFamily="34" charset="0"/>
                <a:ea typeface="Calibri" panose="020F0502020204030204" pitchFamily="34" charset="0"/>
                <a:cs typeface="Arial" panose="020B0604020202020204" pitchFamily="34" charset="0"/>
              </a:rPr>
              <a:t>Escolher o plano que pretende de acordo com as suas necessidades.</a:t>
            </a:r>
          </a:p>
        </p:txBody>
      </p:sp>
      <p:pic>
        <p:nvPicPr>
          <p:cNvPr id="5" name="Imagem 4"/>
          <p:cNvPicPr/>
          <p:nvPr/>
        </p:nvPicPr>
        <p:blipFill>
          <a:blip r:embed="rId4">
            <a:extLst>
              <a:ext uri="{28A0092B-C50C-407E-A947-70E740481C1C}">
                <a14:useLocalDpi xmlns:a14="http://schemas.microsoft.com/office/drawing/2010/main" val="0"/>
              </a:ext>
            </a:extLst>
          </a:blip>
          <a:stretch>
            <a:fillRect/>
          </a:stretch>
        </p:blipFill>
        <p:spPr>
          <a:xfrm>
            <a:off x="1715428" y="1292020"/>
            <a:ext cx="8239733" cy="5082275"/>
          </a:xfrm>
          <a:prstGeom prst="rect">
            <a:avLst/>
          </a:prstGeom>
        </p:spPr>
      </p:pic>
    </p:spTree>
    <p:extLst>
      <p:ext uri="{BB962C8B-B14F-4D97-AF65-F5344CB8AC3E}">
        <p14:creationId xmlns:p14="http://schemas.microsoft.com/office/powerpoint/2010/main" val="180514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644013" y="583499"/>
            <a:ext cx="8455742" cy="388696"/>
          </a:xfrm>
          <a:prstGeom prst="rect">
            <a:avLst/>
          </a:prstGeom>
        </p:spPr>
        <p:txBody>
          <a:bodyPr wrap="square">
            <a:spAutoFit/>
          </a:bodyPr>
          <a:lstStyle/>
          <a:p>
            <a:pPr>
              <a:lnSpc>
                <a:spcPct val="107000"/>
              </a:lnSpc>
              <a:spcAft>
                <a:spcPts val="800"/>
              </a:spcAft>
            </a:pPr>
            <a:r>
              <a:rPr lang="pt-PT" dirty="0">
                <a:latin typeface="Calibri" panose="020F0502020204030204" pitchFamily="34" charset="0"/>
                <a:ea typeface="Calibri" panose="020F0502020204030204" pitchFamily="34" charset="0"/>
                <a:cs typeface="Times New Roman" panose="02020603050405020304" pitchFamily="18" charset="0"/>
              </a:rPr>
              <a:t>No passo seguinte é apresentado um resumo descrevendo a sua máquina virtual:</a:t>
            </a:r>
          </a:p>
        </p:txBody>
      </p:sp>
      <p:pic>
        <p:nvPicPr>
          <p:cNvPr id="5" name="Imagem 4"/>
          <p:cNvPicPr/>
          <p:nvPr/>
        </p:nvPicPr>
        <p:blipFill>
          <a:blip r:embed="rId3">
            <a:extLst>
              <a:ext uri="{28A0092B-C50C-407E-A947-70E740481C1C}">
                <a14:useLocalDpi xmlns:a14="http://schemas.microsoft.com/office/drawing/2010/main" val="0"/>
              </a:ext>
            </a:extLst>
          </a:blip>
          <a:stretch>
            <a:fillRect/>
          </a:stretch>
        </p:blipFill>
        <p:spPr>
          <a:xfrm>
            <a:off x="1608045" y="1073568"/>
            <a:ext cx="8553594" cy="5199355"/>
          </a:xfrm>
          <a:prstGeom prst="rect">
            <a:avLst/>
          </a:prstGeom>
        </p:spPr>
      </p:pic>
    </p:spTree>
    <p:extLst>
      <p:ext uri="{BB962C8B-B14F-4D97-AF65-F5344CB8AC3E}">
        <p14:creationId xmlns:p14="http://schemas.microsoft.com/office/powerpoint/2010/main" val="3951030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717755" y="388509"/>
            <a:ext cx="9144000" cy="685059"/>
          </a:xfrm>
          <a:prstGeom prst="rect">
            <a:avLst/>
          </a:prstGeom>
        </p:spPr>
        <p:txBody>
          <a:bodyPr wrap="square">
            <a:spAutoFit/>
          </a:bodyPr>
          <a:lstStyle/>
          <a:p>
            <a:pPr>
              <a:lnSpc>
                <a:spcPct val="107000"/>
              </a:lnSpc>
              <a:spcAft>
                <a:spcPts val="800"/>
              </a:spcAft>
            </a:pPr>
            <a:r>
              <a:rPr lang="pt-PT" dirty="0">
                <a:latin typeface="Calibri" panose="020F0502020204030204" pitchFamily="34" charset="0"/>
                <a:ea typeface="Calibri" panose="020F0502020204030204" pitchFamily="34" charset="0"/>
                <a:cs typeface="Times New Roman" panose="02020603050405020304" pitchFamily="18" charset="0"/>
              </a:rPr>
              <a:t>No final, o processo começa a criar a máquina virtual em poucos segundos e de seguida já é possível aceder à mesma conforme ilustração:</a:t>
            </a:r>
          </a:p>
        </p:txBody>
      </p:sp>
      <p:pic>
        <p:nvPicPr>
          <p:cNvPr id="5" name="Imagem 4"/>
          <p:cNvPicPr/>
          <p:nvPr/>
        </p:nvPicPr>
        <p:blipFill>
          <a:blip r:embed="rId3">
            <a:extLst>
              <a:ext uri="{28A0092B-C50C-407E-A947-70E740481C1C}">
                <a14:useLocalDpi xmlns:a14="http://schemas.microsoft.com/office/drawing/2010/main" val="0"/>
              </a:ext>
            </a:extLst>
          </a:blip>
          <a:stretch>
            <a:fillRect/>
          </a:stretch>
        </p:blipFill>
        <p:spPr>
          <a:xfrm>
            <a:off x="1687615" y="1330851"/>
            <a:ext cx="8488772" cy="5043445"/>
          </a:xfrm>
          <a:prstGeom prst="rect">
            <a:avLst/>
          </a:prstGeom>
        </p:spPr>
      </p:pic>
      <p:sp>
        <p:nvSpPr>
          <p:cNvPr id="6" name="Balão: Linha em Ângulo Sem Limite 5"/>
          <p:cNvSpPr/>
          <p:nvPr/>
        </p:nvSpPr>
        <p:spPr>
          <a:xfrm>
            <a:off x="9457556" y="2766669"/>
            <a:ext cx="1762125" cy="638175"/>
          </a:xfrm>
          <a:prstGeom prst="callout2">
            <a:avLst>
              <a:gd name="adj1" fmla="val 50893"/>
              <a:gd name="adj2" fmla="val 757"/>
              <a:gd name="adj3" fmla="val 50892"/>
              <a:gd name="adj4" fmla="val -12879"/>
              <a:gd name="adj5" fmla="val 94643"/>
              <a:gd name="adj6" fmla="val -23182"/>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pt-PT" sz="1100">
                <a:effectLst/>
                <a:ea typeface="Calibri" panose="020F0502020204030204" pitchFamily="34" charset="0"/>
                <a:cs typeface="Times New Roman" panose="02020603050405020304" pitchFamily="18" charset="0"/>
              </a:rPr>
              <a:t>Implementação do Windows Server 2012 DataCenter</a:t>
            </a:r>
          </a:p>
        </p:txBody>
      </p:sp>
    </p:spTree>
    <p:extLst>
      <p:ext uri="{BB962C8B-B14F-4D97-AF65-F5344CB8AC3E}">
        <p14:creationId xmlns:p14="http://schemas.microsoft.com/office/powerpoint/2010/main" val="2410223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5"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Resultado de imagem para Duvid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747" y="1359911"/>
            <a:ext cx="4327380" cy="4327380"/>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1100034" y="550348"/>
            <a:ext cx="2203425" cy="523220"/>
          </a:xfrm>
          <a:prstGeom prst="rect">
            <a:avLst/>
          </a:prstGeom>
        </p:spPr>
        <p:txBody>
          <a:bodyPr wrap="none">
            <a:spAutoFit/>
          </a:bodyPr>
          <a:lstStyle/>
          <a:p>
            <a:pPr lvl="0" algn="ctr" fontAlgn="base">
              <a:spcBef>
                <a:spcPts val="800"/>
              </a:spcBef>
              <a:spcAft>
                <a:spcPts val="400"/>
              </a:spcAft>
              <a:buSzPts val="1400"/>
              <a:tabLst>
                <a:tab pos="137160" algn="l"/>
                <a:tab pos="365760" algn="l"/>
              </a:tabLst>
            </a:pPr>
            <a:r>
              <a:rPr lang="en-US" sz="2800" b="1" cap="small" dirty="0">
                <a:effectLst>
                  <a:outerShdw sx="0" sy="0">
                    <a:srgbClr val="000000"/>
                  </a:outerShdw>
                </a:effectLst>
                <a:latin typeface="Arial Black" panose="020B0A04020102020204" pitchFamily="34" charset="0"/>
                <a:ea typeface="SimSun" panose="02010600030101010101" pitchFamily="2" charset="-122"/>
              </a:rPr>
              <a:t>DÚVIDAS?</a:t>
            </a:r>
            <a:endParaRPr lang="pt-PT" sz="2800" u="none" strike="noStrike" cap="small" dirty="0">
              <a:ln>
                <a:noFill/>
              </a:ln>
              <a:effectLst>
                <a:outerShdw sx="0" sy="0">
                  <a:srgbClr val="000000"/>
                </a:outerShdw>
              </a:effectLst>
              <a:latin typeface="Arial Black" panose="020B0A04020102020204" pitchFamily="34" charset="0"/>
              <a:ea typeface="SimSun" panose="02010600030101010101" pitchFamily="2" charset="-122"/>
            </a:endParaRPr>
          </a:p>
        </p:txBody>
      </p:sp>
      <p:cxnSp>
        <p:nvCxnSpPr>
          <p:cNvPr id="8" name="Conexão reta 7"/>
          <p:cNvCxnSpPr>
            <a:cxnSpLocks/>
          </p:cNvCxnSpPr>
          <p:nvPr/>
        </p:nvCxnSpPr>
        <p:spPr>
          <a:xfrm>
            <a:off x="1100034" y="1073568"/>
            <a:ext cx="2203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773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sp>
        <p:nvSpPr>
          <p:cNvPr id="4" name="Retângulo 3"/>
          <p:cNvSpPr/>
          <p:nvPr/>
        </p:nvSpPr>
        <p:spPr>
          <a:xfrm>
            <a:off x="781666" y="1868602"/>
            <a:ext cx="11237187" cy="4050917"/>
          </a:xfrm>
          <a:prstGeom prst="rect">
            <a:avLst/>
          </a:prstGeom>
        </p:spPr>
        <p:txBody>
          <a:bodyPr wrap="square">
            <a:spAutoFit/>
          </a:bodyPr>
          <a:lstStyle/>
          <a:p>
            <a:pPr algn="just">
              <a:lnSpc>
                <a:spcPts val="3800"/>
              </a:lnSpc>
              <a:spcAft>
                <a:spcPts val="800"/>
              </a:spcAft>
            </a:pPr>
            <a:r>
              <a:rPr lang="pt-PT" sz="2400" b="1" dirty="0">
                <a:latin typeface="Times New Roman" panose="02020603050405020304" pitchFamily="18" charset="0"/>
                <a:ea typeface="Calibri" panose="020F0502020204030204" pitchFamily="34" charset="0"/>
                <a:cs typeface="Times New Roman" panose="02020603050405020304" pitchFamily="18" charset="0"/>
              </a:rPr>
              <a:t>A arquitetura das Plataformas </a:t>
            </a:r>
            <a:r>
              <a:rPr lang="pt-PT" sz="2400" b="1" dirty="0" err="1">
                <a:latin typeface="Times New Roman" panose="02020603050405020304" pitchFamily="18" charset="0"/>
                <a:ea typeface="Calibri" panose="020F0502020204030204" pitchFamily="34" charset="0"/>
                <a:cs typeface="Times New Roman" panose="02020603050405020304" pitchFamily="18" charset="0"/>
              </a:rPr>
              <a:t>Cloud</a:t>
            </a:r>
            <a:r>
              <a:rPr lang="pt-PT" sz="2400" b="1" dirty="0">
                <a:latin typeface="Times New Roman" panose="02020603050405020304" pitchFamily="18" charset="0"/>
                <a:ea typeface="Calibri" panose="020F0502020204030204" pitchFamily="34" charset="0"/>
                <a:cs typeface="Times New Roman" panose="02020603050405020304" pitchFamily="18" charset="0"/>
              </a:rPr>
              <a:t> </a:t>
            </a:r>
            <a:r>
              <a:rPr lang="pt-PT" sz="2400" b="1" dirty="0" err="1">
                <a:latin typeface="Times New Roman" panose="02020603050405020304" pitchFamily="18" charset="0"/>
                <a:ea typeface="Calibri" panose="020F0502020204030204" pitchFamily="34" charset="0"/>
                <a:cs typeface="Times New Roman" panose="02020603050405020304" pitchFamily="18" charset="0"/>
              </a:rPr>
              <a:t>computing</a:t>
            </a:r>
            <a:r>
              <a:rPr lang="pt-PT" sz="2400" b="1" dirty="0">
                <a:latin typeface="Times New Roman" panose="02020603050405020304" pitchFamily="18" charset="0"/>
                <a:ea typeface="Calibri" panose="020F0502020204030204" pitchFamily="34" charset="0"/>
                <a:cs typeface="Times New Roman" panose="02020603050405020304" pitchFamily="18" charset="0"/>
              </a:rPr>
              <a:t> representa hoje em dia, um novo paradigma nos serviços de partilha e armazenamento de dados. Atualmente existem diversas plataformas de </a:t>
            </a:r>
            <a:r>
              <a:rPr lang="pt-PT" sz="2400" b="1" dirty="0" err="1">
                <a:latin typeface="Times New Roman" panose="02020603050405020304" pitchFamily="18" charset="0"/>
                <a:ea typeface="Calibri" panose="020F0502020204030204" pitchFamily="34" charset="0"/>
                <a:cs typeface="Times New Roman" panose="02020603050405020304" pitchFamily="18" charset="0"/>
              </a:rPr>
              <a:t>cloud</a:t>
            </a:r>
            <a:r>
              <a:rPr lang="pt-PT" sz="2400" b="1" dirty="0">
                <a:latin typeface="Times New Roman" panose="02020603050405020304" pitchFamily="18" charset="0"/>
                <a:ea typeface="Calibri" panose="020F0502020204030204" pitchFamily="34" charset="0"/>
                <a:cs typeface="Times New Roman" panose="02020603050405020304" pitchFamily="18" charset="0"/>
              </a:rPr>
              <a:t> com múltiplas funcionalidades. </a:t>
            </a:r>
          </a:p>
          <a:p>
            <a:pPr algn="just">
              <a:lnSpc>
                <a:spcPts val="3800"/>
              </a:lnSpc>
              <a:spcAft>
                <a:spcPts val="800"/>
              </a:spcAft>
            </a:pPr>
            <a:r>
              <a:rPr lang="pt-PT" sz="2400" b="1" dirty="0">
                <a:latin typeface="Times New Roman" panose="02020603050405020304" pitchFamily="18" charset="0"/>
                <a:ea typeface="Calibri" panose="020F0502020204030204" pitchFamily="34" charset="0"/>
                <a:cs typeface="Times New Roman" panose="02020603050405020304" pitchFamily="18" charset="0"/>
              </a:rPr>
              <a:t>Este trabalho tem como objetivo a apresentação da plataforma </a:t>
            </a:r>
            <a:r>
              <a:rPr lang="pt-PT" sz="2400" b="1" dirty="0" err="1">
                <a:latin typeface="Times New Roman" panose="02020603050405020304" pitchFamily="18" charset="0"/>
                <a:ea typeface="Calibri" panose="020F0502020204030204" pitchFamily="34" charset="0"/>
                <a:cs typeface="Times New Roman" panose="02020603050405020304" pitchFamily="18" charset="0"/>
              </a:rPr>
              <a:t>Cloud</a:t>
            </a:r>
            <a:r>
              <a:rPr lang="pt-PT" sz="2400" b="1" dirty="0">
                <a:latin typeface="Times New Roman" panose="02020603050405020304" pitchFamily="18" charset="0"/>
                <a:ea typeface="Calibri" panose="020F0502020204030204" pitchFamily="34" charset="0"/>
                <a:cs typeface="Times New Roman" panose="02020603050405020304" pitchFamily="18" charset="0"/>
              </a:rPr>
              <a:t> </a:t>
            </a:r>
            <a:r>
              <a:rPr lang="pt-PT" sz="2400" b="1" dirty="0" err="1">
                <a:latin typeface="Times New Roman" panose="02020603050405020304" pitchFamily="18" charset="0"/>
                <a:ea typeface="Calibri" panose="020F0502020204030204" pitchFamily="34" charset="0"/>
                <a:cs typeface="Times New Roman" panose="02020603050405020304" pitchFamily="18" charset="0"/>
              </a:rPr>
              <a:t>Azure</a:t>
            </a:r>
            <a:r>
              <a:rPr lang="pt-PT" sz="2400" b="1" dirty="0">
                <a:latin typeface="Times New Roman" panose="02020603050405020304" pitchFamily="18" charset="0"/>
                <a:ea typeface="Calibri" panose="020F0502020204030204" pitchFamily="34" charset="0"/>
                <a:cs typeface="Times New Roman" panose="02020603050405020304" pitchFamily="18" charset="0"/>
              </a:rPr>
              <a:t> e das suas amplas funcionalidades e recursos,  destacando-se por ser um dos maiores fornecedores de serviços </a:t>
            </a:r>
            <a:r>
              <a:rPr lang="pt-PT" sz="2400" b="1" dirty="0" err="1">
                <a:latin typeface="Times New Roman" panose="02020603050405020304" pitchFamily="18" charset="0"/>
                <a:ea typeface="Calibri" panose="020F0502020204030204" pitchFamily="34" charset="0"/>
                <a:cs typeface="Times New Roman" panose="02020603050405020304" pitchFamily="18" charset="0"/>
              </a:rPr>
              <a:t>Cloud</a:t>
            </a:r>
            <a:r>
              <a:rPr lang="pt-PT" sz="2400" b="1" dirty="0">
                <a:latin typeface="Times New Roman" panose="02020603050405020304" pitchFamily="18" charset="0"/>
                <a:ea typeface="Calibri" panose="020F0502020204030204" pitchFamily="34" charset="0"/>
                <a:cs typeface="Times New Roman" panose="02020603050405020304" pitchFamily="18" charset="0"/>
              </a:rPr>
              <a:t>. No que concerne à sua interatividade com os utilizadores, serão apresentadas algumas das suas funcionalidades e, ao nível da interface, realça-se a facilidade de acesso desta ferramenta bastante intuitiva.</a:t>
            </a:r>
            <a:endParaRPr lang="pt-PT"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588" y="93431"/>
            <a:ext cx="2885746" cy="1762644"/>
          </a:xfrm>
          <a:prstGeom prst="rect">
            <a:avLst/>
          </a:prstGeom>
        </p:spPr>
      </p:pic>
    </p:spTree>
    <p:extLst>
      <p:ext uri="{BB962C8B-B14F-4D97-AF65-F5344CB8AC3E}">
        <p14:creationId xmlns:p14="http://schemas.microsoft.com/office/powerpoint/2010/main" val="3560491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1007942" y="1238553"/>
            <a:ext cx="10235110" cy="461665"/>
          </a:xfrm>
          <a:prstGeom prst="rect">
            <a:avLst/>
          </a:prstGeom>
        </p:spPr>
        <p:txBody>
          <a:bodyPr wrap="none">
            <a:spAutoFit/>
          </a:bodyPr>
          <a:lstStyle/>
          <a:p>
            <a:pPr lvl="0" algn="ctr" fontAlgn="base">
              <a:spcBef>
                <a:spcPts val="800"/>
              </a:spcBef>
              <a:spcAft>
                <a:spcPts val="400"/>
              </a:spcAft>
              <a:buSzPts val="1400"/>
              <a:tabLst>
                <a:tab pos="137160" algn="l"/>
                <a:tab pos="365760" algn="l"/>
              </a:tabLst>
            </a:pPr>
            <a:r>
              <a:rPr lang="en-US" sz="2400" b="1" cap="small" dirty="0">
                <a:effectLst>
                  <a:outerShdw sx="0" sy="0">
                    <a:srgbClr val="000000"/>
                  </a:outerShdw>
                </a:effectLst>
                <a:latin typeface="Arial Black" panose="020B0A04020102020204" pitchFamily="34" charset="0"/>
                <a:ea typeface="SimSun" panose="02010600030101010101" pitchFamily="2" charset="-122"/>
              </a:rPr>
              <a:t>EXEMPLO PRÁTICO </a:t>
            </a:r>
            <a:r>
              <a:rPr lang="pt-PT" sz="2400" b="1" dirty="0">
                <a:latin typeface="Arial" panose="020B0604020202020204" pitchFamily="34" charset="0"/>
                <a:ea typeface="Calibri" panose="020F0502020204030204" pitchFamily="34" charset="0"/>
                <a:cs typeface="Arial" panose="020B0604020202020204" pitchFamily="34" charset="0"/>
              </a:rPr>
              <a:t>LIGAR UMA APP ANDROID À CLOUD AZURE </a:t>
            </a:r>
            <a:endParaRPr lang="pt-PT" sz="2400" cap="small" dirty="0">
              <a:effectLst>
                <a:outerShdw sx="0" sy="0">
                  <a:srgbClr val="000000"/>
                </a:outerShdw>
              </a:effectLst>
              <a:latin typeface="Arial Black" panose="020B0A04020102020204" pitchFamily="34" charset="0"/>
              <a:ea typeface="SimSun" panose="02010600030101010101" pitchFamily="2" charset="-122"/>
            </a:endParaRPr>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3180" y="1978895"/>
            <a:ext cx="6046072" cy="4230176"/>
          </a:xfrm>
          <a:prstGeom prst="rect">
            <a:avLst/>
          </a:prstGeom>
        </p:spPr>
      </p:pic>
      <p:sp>
        <p:nvSpPr>
          <p:cNvPr id="7" name="CaixaDeTexto 6"/>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8" name="Picture 2" descr="Resultado de imagem para instituto politécnico da guarda escola superior de tecnologia e gestã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426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8" name="Picture 2" descr="Resultado de imagem para instituto politécnico da guarda escola superior de tecnologia e gest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304" y="938076"/>
            <a:ext cx="9781736" cy="5436220"/>
          </a:xfrm>
          <a:prstGeom prst="rect">
            <a:avLst/>
          </a:prstGeom>
        </p:spPr>
      </p:pic>
      <p:sp>
        <p:nvSpPr>
          <p:cNvPr id="3" name="Retângulo 2"/>
          <p:cNvSpPr/>
          <p:nvPr/>
        </p:nvSpPr>
        <p:spPr>
          <a:xfrm>
            <a:off x="703385" y="217783"/>
            <a:ext cx="7418363" cy="646331"/>
          </a:xfrm>
          <a:prstGeom prst="rect">
            <a:avLst/>
          </a:prstGeom>
        </p:spPr>
        <p:txBody>
          <a:bodyPr wrap="square">
            <a:spAutoFit/>
          </a:bodyPr>
          <a:lstStyle/>
          <a:p>
            <a:r>
              <a:rPr lang="pt-PT" dirty="0">
                <a:latin typeface="Arial" panose="020B0604020202020204" pitchFamily="34" charset="0"/>
                <a:ea typeface="Calibri" panose="020F0502020204030204" pitchFamily="34" charset="0"/>
                <a:cs typeface="Arial" panose="020B0604020202020204" pitchFamily="34" charset="0"/>
              </a:rPr>
              <a:t>Vamos aprender a </a:t>
            </a:r>
            <a:r>
              <a:rPr lang="pt-PT" b="1" dirty="0">
                <a:latin typeface="Arial" panose="020B0604020202020204" pitchFamily="34" charset="0"/>
                <a:ea typeface="Calibri" panose="020F0502020204030204" pitchFamily="34" charset="0"/>
                <a:cs typeface="Arial" panose="020B0604020202020204" pitchFamily="34" charset="0"/>
              </a:rPr>
              <a:t>ligar uma APP Android à </a:t>
            </a:r>
            <a:r>
              <a:rPr lang="pt-PT" b="1" dirty="0" err="1">
                <a:latin typeface="Arial" panose="020B0604020202020204" pitchFamily="34" charset="0"/>
                <a:ea typeface="Calibri" panose="020F0502020204030204" pitchFamily="34" charset="0"/>
                <a:cs typeface="Arial" panose="020B0604020202020204" pitchFamily="34" charset="0"/>
              </a:rPr>
              <a:t>cloud</a:t>
            </a:r>
            <a:r>
              <a:rPr lang="pt-PT" b="1" dirty="0">
                <a:latin typeface="Arial" panose="020B0604020202020204" pitchFamily="34" charset="0"/>
                <a:ea typeface="Calibri" panose="020F0502020204030204" pitchFamily="34" charset="0"/>
                <a:cs typeface="Arial" panose="020B0604020202020204" pitchFamily="34" charset="0"/>
              </a:rPr>
              <a:t> </a:t>
            </a:r>
            <a:r>
              <a:rPr lang="pt-PT" b="1" dirty="0" err="1">
                <a:latin typeface="Arial" panose="020B0604020202020204" pitchFamily="34" charset="0"/>
                <a:ea typeface="Calibri" panose="020F0502020204030204" pitchFamily="34" charset="0"/>
                <a:cs typeface="Arial" panose="020B0604020202020204" pitchFamily="34" charset="0"/>
              </a:rPr>
              <a:t>Azure</a:t>
            </a:r>
            <a:r>
              <a:rPr lang="pt-PT" b="1" dirty="0">
                <a:latin typeface="Arial" panose="020B0604020202020204" pitchFamily="34" charset="0"/>
                <a:ea typeface="Calibri" panose="020F0502020204030204" pitchFamily="34" charset="0"/>
                <a:cs typeface="Arial" panose="020B0604020202020204" pitchFamily="34" charset="0"/>
              </a:rPr>
              <a:t>.  </a:t>
            </a:r>
          </a:p>
          <a:p>
            <a:r>
              <a:rPr lang="pt-PT" dirty="0">
                <a:latin typeface="Arial" panose="020B0604020202020204" pitchFamily="34" charset="0"/>
                <a:ea typeface="Calibri" panose="020F0502020204030204" pitchFamily="34" charset="0"/>
                <a:cs typeface="Arial" panose="020B0604020202020204" pitchFamily="34" charset="0"/>
              </a:rPr>
              <a:t>Selecione APP </a:t>
            </a:r>
            <a:r>
              <a:rPr lang="pt-PT" dirty="0" err="1">
                <a:latin typeface="Arial" panose="020B0604020202020204" pitchFamily="34" charset="0"/>
                <a:ea typeface="Calibri" panose="020F0502020204030204" pitchFamily="34" charset="0"/>
                <a:cs typeface="Arial" panose="020B0604020202020204" pitchFamily="34" charset="0"/>
              </a:rPr>
              <a:t>service</a:t>
            </a:r>
            <a:r>
              <a:rPr lang="pt-PT" dirty="0">
                <a:latin typeface="Arial" panose="020B0604020202020204" pitchFamily="34" charset="0"/>
                <a:ea typeface="Calibri" panose="020F0502020204030204" pitchFamily="34" charset="0"/>
                <a:cs typeface="Arial" panose="020B0604020202020204" pitchFamily="34" charset="0"/>
              </a:rPr>
              <a:t> e de seguida +</a:t>
            </a:r>
            <a:r>
              <a:rPr lang="pt-PT" dirty="0" err="1">
                <a:latin typeface="Arial" panose="020B0604020202020204" pitchFamily="34" charset="0"/>
                <a:ea typeface="Calibri" panose="020F0502020204030204" pitchFamily="34" charset="0"/>
                <a:cs typeface="Arial" panose="020B0604020202020204" pitchFamily="34" charset="0"/>
              </a:rPr>
              <a:t>Add</a:t>
            </a:r>
            <a:endParaRPr lang="pt-PT" dirty="0">
              <a:latin typeface="Arial" panose="020B0604020202020204" pitchFamily="34" charset="0"/>
              <a:ea typeface="Calibri" panose="020F0502020204030204" pitchFamily="34" charset="0"/>
              <a:cs typeface="Arial" panose="020B0604020202020204" pitchFamily="34" charset="0"/>
            </a:endParaRPr>
          </a:p>
        </p:txBody>
      </p:sp>
      <p:sp>
        <p:nvSpPr>
          <p:cNvPr id="9" name="Oval 8"/>
          <p:cNvSpPr/>
          <p:nvPr/>
        </p:nvSpPr>
        <p:spPr>
          <a:xfrm>
            <a:off x="703385" y="2940149"/>
            <a:ext cx="520504" cy="351692"/>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
        <p:nvSpPr>
          <p:cNvPr id="10" name="Oval 9"/>
          <p:cNvSpPr/>
          <p:nvPr/>
        </p:nvSpPr>
        <p:spPr>
          <a:xfrm>
            <a:off x="1223889" y="1651514"/>
            <a:ext cx="647114" cy="360166"/>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Tree>
    <p:extLst>
      <p:ext uri="{BB962C8B-B14F-4D97-AF65-F5344CB8AC3E}">
        <p14:creationId xmlns:p14="http://schemas.microsoft.com/office/powerpoint/2010/main" val="2067303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197" y="1073568"/>
            <a:ext cx="8608293" cy="5064925"/>
          </a:xfrm>
          <a:prstGeom prst="rect">
            <a:avLst/>
          </a:prstGeom>
        </p:spPr>
      </p:pic>
      <p:sp>
        <p:nvSpPr>
          <p:cNvPr id="6" name="Retângulo 5"/>
          <p:cNvSpPr/>
          <p:nvPr/>
        </p:nvSpPr>
        <p:spPr>
          <a:xfrm>
            <a:off x="773723" y="398833"/>
            <a:ext cx="4993739" cy="369332"/>
          </a:xfrm>
          <a:prstGeom prst="rect">
            <a:avLst/>
          </a:prstGeom>
        </p:spPr>
        <p:txBody>
          <a:bodyPr wrap="none">
            <a:spAutoFit/>
          </a:bodyPr>
          <a:lstStyle/>
          <a:p>
            <a:r>
              <a:rPr lang="pt-PT" dirty="0">
                <a:latin typeface="Arial" panose="020B0604020202020204" pitchFamily="34" charset="0"/>
                <a:cs typeface="Arial" panose="020B0604020202020204" pitchFamily="34" charset="0"/>
              </a:rPr>
              <a:t>Das opções apresentadas, escolha Mobile App</a:t>
            </a:r>
            <a:endParaRPr lang="pt-PT" dirty="0"/>
          </a:p>
        </p:txBody>
      </p:sp>
    </p:spTree>
    <p:extLst>
      <p:ext uri="{BB962C8B-B14F-4D97-AF65-F5344CB8AC3E}">
        <p14:creationId xmlns:p14="http://schemas.microsoft.com/office/powerpoint/2010/main" val="3049537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746" y="1073568"/>
            <a:ext cx="9954565" cy="5020743"/>
          </a:xfrm>
          <a:prstGeom prst="rect">
            <a:avLst/>
          </a:prstGeom>
        </p:spPr>
      </p:pic>
      <p:sp>
        <p:nvSpPr>
          <p:cNvPr id="5" name="Retângulo 4"/>
          <p:cNvSpPr/>
          <p:nvPr/>
        </p:nvSpPr>
        <p:spPr>
          <a:xfrm>
            <a:off x="564989" y="583499"/>
            <a:ext cx="3108608" cy="369332"/>
          </a:xfrm>
          <a:prstGeom prst="rect">
            <a:avLst/>
          </a:prstGeom>
        </p:spPr>
        <p:txBody>
          <a:bodyPr wrap="none">
            <a:spAutoFit/>
          </a:bodyPr>
          <a:lstStyle/>
          <a:p>
            <a:r>
              <a:rPr lang="pt-PT" dirty="0">
                <a:latin typeface="Arial" panose="020B0604020202020204" pitchFamily="34" charset="0"/>
                <a:ea typeface="Calibri" panose="020F0502020204030204" pitchFamily="34" charset="0"/>
                <a:cs typeface="Arial" panose="020B0604020202020204" pitchFamily="34" charset="0"/>
              </a:rPr>
              <a:t>Selecionar nova Mobile App </a:t>
            </a:r>
            <a:endParaRPr lang="pt-PT" dirty="0"/>
          </a:p>
        </p:txBody>
      </p:sp>
      <p:sp>
        <p:nvSpPr>
          <p:cNvPr id="7" name="Oval 6"/>
          <p:cNvSpPr/>
          <p:nvPr/>
        </p:nvSpPr>
        <p:spPr>
          <a:xfrm>
            <a:off x="1049095" y="2148784"/>
            <a:ext cx="2293034" cy="590843"/>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
        <p:nvSpPr>
          <p:cNvPr id="8" name="Oval 7"/>
          <p:cNvSpPr/>
          <p:nvPr/>
        </p:nvSpPr>
        <p:spPr>
          <a:xfrm>
            <a:off x="1125415" y="3541486"/>
            <a:ext cx="2140395" cy="383400"/>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
        <p:nvSpPr>
          <p:cNvPr id="9" name="Oval 8"/>
          <p:cNvSpPr/>
          <p:nvPr/>
        </p:nvSpPr>
        <p:spPr>
          <a:xfrm>
            <a:off x="1125415" y="5528604"/>
            <a:ext cx="928468" cy="351692"/>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Tree>
    <p:extLst>
      <p:ext uri="{BB962C8B-B14F-4D97-AF65-F5344CB8AC3E}">
        <p14:creationId xmlns:p14="http://schemas.microsoft.com/office/powerpoint/2010/main" val="463438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85" y="1217997"/>
            <a:ext cx="10914275" cy="4867516"/>
          </a:xfrm>
          <a:prstGeom prst="rect">
            <a:avLst/>
          </a:prstGeom>
        </p:spPr>
      </p:pic>
      <p:sp>
        <p:nvSpPr>
          <p:cNvPr id="5" name="Retângulo 4"/>
          <p:cNvSpPr/>
          <p:nvPr/>
        </p:nvSpPr>
        <p:spPr>
          <a:xfrm>
            <a:off x="349256" y="571666"/>
            <a:ext cx="7968848" cy="646331"/>
          </a:xfrm>
          <a:prstGeom prst="rect">
            <a:avLst/>
          </a:prstGeom>
        </p:spPr>
        <p:txBody>
          <a:bodyPr wrap="none">
            <a:spAutoFit/>
          </a:bodyPr>
          <a:lstStyle/>
          <a:p>
            <a:r>
              <a:rPr lang="pt-PT" dirty="0">
                <a:latin typeface="Arial" panose="020B0604020202020204" pitchFamily="34" charset="0"/>
                <a:ea typeface="Calibri" panose="020F0502020204030204" pitchFamily="34" charset="0"/>
                <a:cs typeface="Arial" panose="020B0604020202020204" pitchFamily="34" charset="0"/>
              </a:rPr>
              <a:t>Neste passo são explicados alguns detalhes dos interfaces para a sua app. </a:t>
            </a:r>
          </a:p>
          <a:p>
            <a:r>
              <a:rPr lang="pt-PT" dirty="0">
                <a:latin typeface="Arial" panose="020B0604020202020204" pitchFamily="34" charset="0"/>
                <a:cs typeface="Arial" panose="020B0604020202020204" pitchFamily="34" charset="0"/>
              </a:rPr>
              <a:t>Selecione “</a:t>
            </a:r>
            <a:r>
              <a:rPr lang="pt-PT" dirty="0" err="1">
                <a:latin typeface="Arial" panose="020B0604020202020204" pitchFamily="34" charset="0"/>
                <a:cs typeface="Arial" panose="020B0604020202020204" pitchFamily="34" charset="0"/>
              </a:rPr>
              <a:t>create</a:t>
            </a:r>
            <a:r>
              <a:rPr lang="pt-PT" dirty="0">
                <a:latin typeface="Arial" panose="020B0604020202020204" pitchFamily="34" charset="0"/>
                <a:cs typeface="Arial" panose="020B0604020202020204" pitchFamily="34" charset="0"/>
              </a:rPr>
              <a:t>”</a:t>
            </a:r>
            <a:endParaRPr lang="pt-PT" dirty="0"/>
          </a:p>
        </p:txBody>
      </p:sp>
      <p:sp>
        <p:nvSpPr>
          <p:cNvPr id="6" name="Oval 5"/>
          <p:cNvSpPr/>
          <p:nvPr/>
        </p:nvSpPr>
        <p:spPr>
          <a:xfrm>
            <a:off x="965758" y="5368947"/>
            <a:ext cx="928468" cy="351692"/>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Tree>
    <p:extLst>
      <p:ext uri="{BB962C8B-B14F-4D97-AF65-F5344CB8AC3E}">
        <p14:creationId xmlns:p14="http://schemas.microsoft.com/office/powerpoint/2010/main" val="4025970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820" y="1073568"/>
            <a:ext cx="8897592" cy="5300728"/>
          </a:xfrm>
          <a:prstGeom prst="rect">
            <a:avLst/>
          </a:prstGeom>
        </p:spPr>
      </p:pic>
      <p:sp>
        <p:nvSpPr>
          <p:cNvPr id="5" name="Retângulo 4"/>
          <p:cNvSpPr/>
          <p:nvPr/>
        </p:nvSpPr>
        <p:spPr>
          <a:xfrm>
            <a:off x="943820" y="427237"/>
            <a:ext cx="8495602" cy="646331"/>
          </a:xfrm>
          <a:prstGeom prst="rect">
            <a:avLst/>
          </a:prstGeom>
        </p:spPr>
        <p:txBody>
          <a:bodyPr wrap="square">
            <a:spAutoFit/>
          </a:bodyPr>
          <a:lstStyle/>
          <a:p>
            <a:r>
              <a:rPr lang="pt-PT" dirty="0">
                <a:latin typeface="Arial" panose="020B0604020202020204" pitchFamily="34" charset="0"/>
                <a:cs typeface="Arial" panose="020B0604020202020204" pitchFamily="34" charset="0"/>
              </a:rPr>
              <a:t>Neste passo são apresentados os dados da sua APP “androidappcloud2.</a:t>
            </a:r>
            <a:br>
              <a:rPr lang="pt-PT" dirty="0">
                <a:latin typeface="Arial" panose="020B0604020202020204" pitchFamily="34" charset="0"/>
                <a:cs typeface="Arial" panose="020B0604020202020204" pitchFamily="34" charset="0"/>
              </a:rPr>
            </a:br>
            <a:r>
              <a:rPr lang="pt-PT" dirty="0">
                <a:latin typeface="Arial" panose="020B0604020202020204" pitchFamily="34" charset="0"/>
                <a:cs typeface="Arial" panose="020B0604020202020204" pitchFamily="34" charset="0"/>
              </a:rPr>
              <a:t>Selecione </a:t>
            </a:r>
            <a:r>
              <a:rPr lang="pt-PT" dirty="0" err="1">
                <a:latin typeface="Arial" panose="020B0604020202020204" pitchFamily="34" charset="0"/>
                <a:cs typeface="Arial" panose="020B0604020202020204" pitchFamily="34" charset="0"/>
              </a:rPr>
              <a:t>Quickstart</a:t>
            </a:r>
            <a:r>
              <a:rPr lang="pt-PT" dirty="0">
                <a:latin typeface="Arial" panose="020B0604020202020204" pitchFamily="34" charset="0"/>
                <a:cs typeface="Arial" panose="020B0604020202020204" pitchFamily="34" charset="0"/>
              </a:rPr>
              <a:t> para iniciar o processo</a:t>
            </a:r>
            <a:endParaRPr lang="pt-PT" dirty="0"/>
          </a:p>
        </p:txBody>
      </p:sp>
      <p:sp>
        <p:nvSpPr>
          <p:cNvPr id="6" name="Oval 5"/>
          <p:cNvSpPr/>
          <p:nvPr/>
        </p:nvSpPr>
        <p:spPr>
          <a:xfrm>
            <a:off x="1505243" y="4501662"/>
            <a:ext cx="1983546" cy="365760"/>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Tree>
    <p:extLst>
      <p:ext uri="{BB962C8B-B14F-4D97-AF65-F5344CB8AC3E}">
        <p14:creationId xmlns:p14="http://schemas.microsoft.com/office/powerpoint/2010/main" val="1695953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31" y="1265315"/>
            <a:ext cx="9889588" cy="4917233"/>
          </a:xfrm>
          <a:prstGeom prst="rect">
            <a:avLst/>
          </a:prstGeom>
        </p:spPr>
      </p:pic>
      <p:sp>
        <p:nvSpPr>
          <p:cNvPr id="5" name="Retângulo 4"/>
          <p:cNvSpPr/>
          <p:nvPr/>
        </p:nvSpPr>
        <p:spPr>
          <a:xfrm>
            <a:off x="449031" y="583499"/>
            <a:ext cx="4083234" cy="369332"/>
          </a:xfrm>
          <a:prstGeom prst="rect">
            <a:avLst/>
          </a:prstGeom>
        </p:spPr>
        <p:txBody>
          <a:bodyPr wrap="none">
            <a:spAutoFit/>
          </a:bodyPr>
          <a:lstStyle/>
          <a:p>
            <a:r>
              <a:rPr lang="pt-PT" dirty="0">
                <a:latin typeface="Arial" panose="020B0604020202020204" pitchFamily="34" charset="0"/>
                <a:cs typeface="Arial" panose="020B0604020202020204" pitchFamily="34" charset="0"/>
              </a:rPr>
              <a:t>Escolha ao Sistema operativo Android</a:t>
            </a:r>
            <a:endParaRPr lang="pt-PT" dirty="0"/>
          </a:p>
        </p:txBody>
      </p:sp>
      <p:sp>
        <p:nvSpPr>
          <p:cNvPr id="6" name="Oval 5"/>
          <p:cNvSpPr/>
          <p:nvPr/>
        </p:nvSpPr>
        <p:spPr>
          <a:xfrm>
            <a:off x="2968282" y="3404382"/>
            <a:ext cx="1563983" cy="319549"/>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Tree>
    <p:extLst>
      <p:ext uri="{BB962C8B-B14F-4D97-AF65-F5344CB8AC3E}">
        <p14:creationId xmlns:p14="http://schemas.microsoft.com/office/powerpoint/2010/main" val="3072423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588" y="1356808"/>
            <a:ext cx="9214338" cy="4595348"/>
          </a:xfrm>
          <a:prstGeom prst="rect">
            <a:avLst/>
          </a:prstGeom>
        </p:spPr>
      </p:pic>
      <p:sp>
        <p:nvSpPr>
          <p:cNvPr id="5" name="Retângulo 4"/>
          <p:cNvSpPr/>
          <p:nvPr/>
        </p:nvSpPr>
        <p:spPr>
          <a:xfrm>
            <a:off x="745588" y="583499"/>
            <a:ext cx="3506088" cy="369332"/>
          </a:xfrm>
          <a:prstGeom prst="rect">
            <a:avLst/>
          </a:prstGeom>
        </p:spPr>
        <p:txBody>
          <a:bodyPr wrap="none">
            <a:spAutoFit/>
          </a:bodyPr>
          <a:lstStyle/>
          <a:p>
            <a:r>
              <a:rPr lang="pt-PT" dirty="0">
                <a:latin typeface="Arial" panose="020B0604020202020204" pitchFamily="34" charset="0"/>
                <a:cs typeface="Arial" panose="020B0604020202020204" pitchFamily="34" charset="0"/>
              </a:rPr>
              <a:t>Agora crie a sua base de dados:</a:t>
            </a:r>
            <a:endParaRPr lang="pt-PT" dirty="0"/>
          </a:p>
        </p:txBody>
      </p:sp>
    </p:spTree>
    <p:extLst>
      <p:ext uri="{BB962C8B-B14F-4D97-AF65-F5344CB8AC3E}">
        <p14:creationId xmlns:p14="http://schemas.microsoft.com/office/powerpoint/2010/main" val="4141614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ção de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7792" y="1097280"/>
            <a:ext cx="9366706" cy="5079683"/>
          </a:xfrm>
        </p:spPr>
      </p:pic>
      <p:sp>
        <p:nvSpPr>
          <p:cNvPr id="5" name="CaixaDeTexto 4"/>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6" name="Picture 2" descr="Resultado de imagem para instituto politécnico da guarda escola superior de tecnologia e gest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4009291" y="1688124"/>
            <a:ext cx="1563983" cy="319549"/>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Tree>
    <p:extLst>
      <p:ext uri="{BB962C8B-B14F-4D97-AF65-F5344CB8AC3E}">
        <p14:creationId xmlns:p14="http://schemas.microsoft.com/office/powerpoint/2010/main" val="581242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19" y="1223890"/>
            <a:ext cx="9719509" cy="4540309"/>
          </a:xfrm>
          <a:prstGeom prst="rect">
            <a:avLst/>
          </a:prstGeom>
        </p:spPr>
      </p:pic>
      <p:sp>
        <p:nvSpPr>
          <p:cNvPr id="5" name="Oval 4"/>
          <p:cNvSpPr/>
          <p:nvPr/>
        </p:nvSpPr>
        <p:spPr>
          <a:xfrm>
            <a:off x="3531626" y="2391509"/>
            <a:ext cx="2320534" cy="815926"/>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
        <p:nvSpPr>
          <p:cNvPr id="6" name="Oval 5"/>
          <p:cNvSpPr/>
          <p:nvPr/>
        </p:nvSpPr>
        <p:spPr>
          <a:xfrm>
            <a:off x="5837459" y="1915419"/>
            <a:ext cx="2307736" cy="815926"/>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
        <p:nvSpPr>
          <p:cNvPr id="7" name="Retângulo 6"/>
          <p:cNvSpPr/>
          <p:nvPr/>
        </p:nvSpPr>
        <p:spPr>
          <a:xfrm>
            <a:off x="745588" y="583499"/>
            <a:ext cx="7532831" cy="646331"/>
          </a:xfrm>
          <a:prstGeom prst="rect">
            <a:avLst/>
          </a:prstGeom>
        </p:spPr>
        <p:txBody>
          <a:bodyPr wrap="none">
            <a:spAutoFit/>
          </a:bodyPr>
          <a:lstStyle/>
          <a:p>
            <a:r>
              <a:rPr lang="pt-PT" dirty="0">
                <a:latin typeface="Arial" panose="020B0604020202020204" pitchFamily="34" charset="0"/>
                <a:cs typeface="Arial" panose="020B0604020202020204" pitchFamily="34" charset="0"/>
              </a:rPr>
              <a:t>Atribua um nome à sua nova base de dados e passe ao próximo passo </a:t>
            </a:r>
          </a:p>
          <a:p>
            <a:r>
              <a:rPr lang="pt-PT" dirty="0">
                <a:latin typeface="Arial" panose="020B0604020202020204" pitchFamily="34" charset="0"/>
                <a:cs typeface="Arial" panose="020B0604020202020204" pitchFamily="34" charset="0"/>
              </a:rPr>
              <a:t>para configurar o seu servidor .</a:t>
            </a:r>
            <a:endParaRPr lang="pt-PT" dirty="0"/>
          </a:p>
        </p:txBody>
      </p:sp>
      <p:sp>
        <p:nvSpPr>
          <p:cNvPr id="8" name="Oval 7"/>
          <p:cNvSpPr/>
          <p:nvPr/>
        </p:nvSpPr>
        <p:spPr>
          <a:xfrm>
            <a:off x="8145195" y="2908006"/>
            <a:ext cx="2041659" cy="707391"/>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Tree>
    <p:extLst>
      <p:ext uri="{BB962C8B-B14F-4D97-AF65-F5344CB8AC3E}">
        <p14:creationId xmlns:p14="http://schemas.microsoft.com/office/powerpoint/2010/main" val="1749423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870154" y="2274838"/>
            <a:ext cx="10191135" cy="3054682"/>
          </a:xfrm>
          <a:prstGeom prst="rect">
            <a:avLst/>
          </a:prstGeom>
        </p:spPr>
        <p:txBody>
          <a:bodyPr wrap="square">
            <a:spAutoFit/>
          </a:bodyPr>
          <a:lstStyle/>
          <a:p>
            <a:pPr marL="182880" indent="-182880" algn="just">
              <a:lnSpc>
                <a:spcPts val="3300"/>
              </a:lnSpc>
              <a:spcBef>
                <a:spcPts val="600"/>
              </a:spcBef>
              <a:spcAft>
                <a:spcPts val="300"/>
              </a:spcAft>
              <a:tabLst>
                <a:tab pos="228600" algn="l"/>
                <a:tab pos="449580" algn="l"/>
              </a:tabLst>
            </a:pPr>
            <a:r>
              <a:rPr lang="pt-PT" sz="2400" b="1" dirty="0">
                <a:latin typeface="Times New Roman" panose="02020603050405020304" pitchFamily="18" charset="0"/>
                <a:ea typeface="SimSun" panose="02010600030101010101" pitchFamily="2" charset="-122"/>
              </a:rPr>
              <a:t>  Na atual era digital, a </a:t>
            </a:r>
            <a:r>
              <a:rPr lang="pt-PT" sz="2400" b="1" dirty="0" err="1">
                <a:latin typeface="Times New Roman" panose="02020603050405020304" pitchFamily="18" charset="0"/>
                <a:ea typeface="SimSun" panose="02010600030101010101" pitchFamily="2" charset="-122"/>
              </a:rPr>
              <a:t>Cloud</a:t>
            </a:r>
            <a:r>
              <a:rPr lang="pt-PT" sz="2400" b="1" dirty="0">
                <a:latin typeface="Times New Roman" panose="02020603050405020304" pitchFamily="18" charset="0"/>
                <a:ea typeface="SimSun" panose="02010600030101010101" pitchFamily="2" charset="-122"/>
              </a:rPr>
              <a:t> “nuvem” tornou-se num termo tão forte e tão presente como a própria internet. Obviamente que a </a:t>
            </a:r>
            <a:r>
              <a:rPr lang="pt-PT" sz="2400" b="1" dirty="0" err="1">
                <a:latin typeface="Times New Roman" panose="02020603050405020304" pitchFamily="18" charset="0"/>
                <a:ea typeface="SimSun" panose="02010600030101010101" pitchFamily="2" charset="-122"/>
              </a:rPr>
              <a:t>cloud</a:t>
            </a:r>
            <a:r>
              <a:rPr lang="pt-PT" sz="2400" b="1" dirty="0">
                <a:latin typeface="Times New Roman" panose="02020603050405020304" pitchFamily="18" charset="0"/>
                <a:ea typeface="SimSun" panose="02010600030101010101" pitchFamily="2" charset="-122"/>
              </a:rPr>
              <a:t> é parte integrante da internet e estas duas palavras fazem parte do nosso vocabulário diário. Na </a:t>
            </a:r>
            <a:r>
              <a:rPr lang="pt-PT" sz="2400" b="1" dirty="0" err="1">
                <a:latin typeface="Times New Roman" panose="02020603050405020304" pitchFamily="18" charset="0"/>
                <a:ea typeface="SimSun" panose="02010600030101010101" pitchFamily="2" charset="-122"/>
              </a:rPr>
              <a:t>Cloud</a:t>
            </a:r>
            <a:r>
              <a:rPr lang="pt-PT" sz="2400" b="1" dirty="0">
                <a:latin typeface="Times New Roman" panose="02020603050405020304" pitchFamily="18" charset="0"/>
                <a:ea typeface="SimSun" panose="02010600030101010101" pitchFamily="2" charset="-122"/>
              </a:rPr>
              <a:t>, o conteúdo fica disponível nas nuvens, isto é, na internet. Existem inúmeros fornecedores de serviços </a:t>
            </a:r>
            <a:r>
              <a:rPr lang="pt-PT" sz="2400" b="1" dirty="0" err="1">
                <a:latin typeface="Times New Roman" panose="02020603050405020304" pitchFamily="18" charset="0"/>
                <a:ea typeface="SimSun" panose="02010600030101010101" pitchFamily="2" charset="-122"/>
              </a:rPr>
              <a:t>Cloud</a:t>
            </a:r>
            <a:r>
              <a:rPr lang="pt-PT" sz="2400" b="1" dirty="0">
                <a:latin typeface="Times New Roman" panose="02020603050405020304" pitchFamily="18" charset="0"/>
                <a:ea typeface="SimSun" panose="02010600030101010101" pitchFamily="2" charset="-122"/>
              </a:rPr>
              <a:t> (Google, </a:t>
            </a:r>
            <a:r>
              <a:rPr lang="pt-PT" sz="2400" b="1" dirty="0" err="1">
                <a:latin typeface="Times New Roman" panose="02020603050405020304" pitchFamily="18" charset="0"/>
                <a:ea typeface="SimSun" panose="02010600030101010101" pitchFamily="2" charset="-122"/>
              </a:rPr>
              <a:t>amazon</a:t>
            </a:r>
            <a:r>
              <a:rPr lang="pt-PT" sz="2400" b="1" dirty="0">
                <a:latin typeface="Times New Roman" panose="02020603050405020304" pitchFamily="18" charset="0"/>
                <a:ea typeface="SimSun" panose="02010600030101010101" pitchFamily="2" charset="-122"/>
              </a:rPr>
              <a:t>, etc.). A </a:t>
            </a:r>
            <a:r>
              <a:rPr lang="pt-PT" sz="2400" b="1" dirty="0" err="1">
                <a:latin typeface="Times New Roman" panose="02020603050405020304" pitchFamily="18" charset="0"/>
                <a:ea typeface="SimSun" panose="02010600030101010101" pitchFamily="2" charset="-122"/>
              </a:rPr>
              <a:t>Azure</a:t>
            </a:r>
            <a:r>
              <a:rPr lang="pt-PT" sz="2400" b="1" dirty="0">
                <a:latin typeface="Times New Roman" panose="02020603050405020304" pitchFamily="18" charset="0"/>
                <a:ea typeface="SimSun" panose="02010600030101010101" pitchFamily="2" charset="-122"/>
              </a:rPr>
              <a:t> é considerada como um dos maiores fornecedores de serviços </a:t>
            </a:r>
            <a:r>
              <a:rPr lang="pt-PT" sz="2400" b="1" dirty="0" err="1">
                <a:latin typeface="Times New Roman" panose="02020603050405020304" pitchFamily="18" charset="0"/>
                <a:ea typeface="SimSun" panose="02010600030101010101" pitchFamily="2" charset="-122"/>
              </a:rPr>
              <a:t>Cloud</a:t>
            </a:r>
            <a:r>
              <a:rPr lang="pt-PT" sz="2400" b="1" dirty="0">
                <a:latin typeface="Times New Roman" panose="02020603050405020304" pitchFamily="18" charset="0"/>
                <a:ea typeface="SimSun" panose="02010600030101010101" pitchFamily="2" charset="-122"/>
              </a:rPr>
              <a:t>, como iremos ver.</a:t>
            </a:r>
            <a:endParaRPr lang="pt-PT" sz="2400" b="1" i="1" dirty="0">
              <a:effectLst/>
              <a:latin typeface="Times New Roman" panose="02020603050405020304" pitchFamily="18" charset="0"/>
              <a:ea typeface="SimSun" panose="02010600030101010101" pitchFamily="2" charset="-122"/>
            </a:endParaRPr>
          </a:p>
        </p:txBody>
      </p:sp>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154" y="512194"/>
            <a:ext cx="2885746" cy="1762644"/>
          </a:xfrm>
          <a:prstGeom prst="rect">
            <a:avLst/>
          </a:prstGeom>
        </p:spPr>
      </p:pic>
    </p:spTree>
    <p:extLst>
      <p:ext uri="{BB962C8B-B14F-4D97-AF65-F5344CB8AC3E}">
        <p14:creationId xmlns:p14="http://schemas.microsoft.com/office/powerpoint/2010/main" val="3814928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ção de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7790" y="1073568"/>
            <a:ext cx="9550829" cy="5006747"/>
          </a:xfrm>
        </p:spPr>
      </p:pic>
      <p:sp>
        <p:nvSpPr>
          <p:cNvPr id="4" name="CaixaDeTexto 3"/>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5" name="Picture 2" descr="Resultado de imagem para instituto politécnico da guarda escola superior de tecnologia e gest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787790" y="448099"/>
            <a:ext cx="7173823" cy="369332"/>
          </a:xfrm>
          <a:prstGeom prst="rect">
            <a:avLst/>
          </a:prstGeom>
        </p:spPr>
        <p:txBody>
          <a:bodyPr wrap="none">
            <a:spAutoFit/>
          </a:bodyPr>
          <a:lstStyle/>
          <a:p>
            <a:r>
              <a:rPr lang="pt-PT" dirty="0">
                <a:latin typeface="Arial" panose="020B0604020202020204" pitchFamily="34" charset="0"/>
                <a:cs typeface="Arial" panose="020B0604020202020204" pitchFamily="34" charset="0"/>
              </a:rPr>
              <a:t>Atribua o nome do seu servidor, nome do administrador e password.</a:t>
            </a:r>
            <a:endParaRPr lang="pt-PT" dirty="0"/>
          </a:p>
        </p:txBody>
      </p:sp>
      <p:sp>
        <p:nvSpPr>
          <p:cNvPr id="8" name="Oval 7"/>
          <p:cNvSpPr/>
          <p:nvPr/>
        </p:nvSpPr>
        <p:spPr>
          <a:xfrm>
            <a:off x="8088925" y="3249637"/>
            <a:ext cx="2249694" cy="290598"/>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
        <p:nvSpPr>
          <p:cNvPr id="9" name="Oval 8"/>
          <p:cNvSpPr/>
          <p:nvPr/>
        </p:nvSpPr>
        <p:spPr>
          <a:xfrm>
            <a:off x="8116248" y="2208628"/>
            <a:ext cx="2041659" cy="314222"/>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
        <p:nvSpPr>
          <p:cNvPr id="10" name="Oval 9"/>
          <p:cNvSpPr/>
          <p:nvPr/>
        </p:nvSpPr>
        <p:spPr>
          <a:xfrm>
            <a:off x="8088925" y="2729132"/>
            <a:ext cx="2041659" cy="314222"/>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
        <p:nvSpPr>
          <p:cNvPr id="11" name="Oval 10"/>
          <p:cNvSpPr/>
          <p:nvPr/>
        </p:nvSpPr>
        <p:spPr>
          <a:xfrm>
            <a:off x="8116248" y="3732893"/>
            <a:ext cx="2249694" cy="290598"/>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
        <p:nvSpPr>
          <p:cNvPr id="12" name="Oval 11"/>
          <p:cNvSpPr/>
          <p:nvPr/>
        </p:nvSpPr>
        <p:spPr>
          <a:xfrm>
            <a:off x="8116248" y="5542671"/>
            <a:ext cx="929278" cy="309489"/>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Tree>
    <p:extLst>
      <p:ext uri="{BB962C8B-B14F-4D97-AF65-F5344CB8AC3E}">
        <p14:creationId xmlns:p14="http://schemas.microsoft.com/office/powerpoint/2010/main" val="3367989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ção de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073568"/>
            <a:ext cx="9909725" cy="4826033"/>
          </a:xfrm>
        </p:spPr>
      </p:pic>
      <p:sp>
        <p:nvSpPr>
          <p:cNvPr id="4" name="CaixaDeTexto 3"/>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5" name="Picture 2" descr="Resultado de imagem para instituto politécnico da guarda escola superior de tecnologia e gest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787790" y="448099"/>
            <a:ext cx="7019999" cy="369332"/>
          </a:xfrm>
          <a:prstGeom prst="rect">
            <a:avLst/>
          </a:prstGeom>
        </p:spPr>
        <p:txBody>
          <a:bodyPr wrap="none">
            <a:spAutoFit/>
          </a:bodyPr>
          <a:lstStyle/>
          <a:p>
            <a:r>
              <a:rPr lang="pt-PT" dirty="0">
                <a:latin typeface="Arial" panose="020B0604020202020204" pitchFamily="34" charset="0"/>
                <a:cs typeface="Arial" panose="020B0604020202020204" pitchFamily="34" charset="0"/>
              </a:rPr>
              <a:t>A sua base de dados está criada. Agora vamos conectar os dados.</a:t>
            </a:r>
            <a:endParaRPr lang="pt-PT" dirty="0"/>
          </a:p>
        </p:txBody>
      </p:sp>
      <p:sp>
        <p:nvSpPr>
          <p:cNvPr id="8" name="Oval 7"/>
          <p:cNvSpPr/>
          <p:nvPr/>
        </p:nvSpPr>
        <p:spPr>
          <a:xfrm>
            <a:off x="1209823" y="2321170"/>
            <a:ext cx="2321168" cy="689316"/>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Tree>
    <p:extLst>
      <p:ext uri="{BB962C8B-B14F-4D97-AF65-F5344CB8AC3E}">
        <p14:creationId xmlns:p14="http://schemas.microsoft.com/office/powerpoint/2010/main" val="3388687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210" y="1294279"/>
            <a:ext cx="9575409" cy="4859306"/>
          </a:xfrm>
          <a:prstGeom prst="rect">
            <a:avLst/>
          </a:prstGeom>
        </p:spPr>
      </p:pic>
      <p:sp>
        <p:nvSpPr>
          <p:cNvPr id="5" name="Retângulo 4"/>
          <p:cNvSpPr/>
          <p:nvPr/>
        </p:nvSpPr>
        <p:spPr>
          <a:xfrm>
            <a:off x="763210" y="704236"/>
            <a:ext cx="3031664" cy="369332"/>
          </a:xfrm>
          <a:prstGeom prst="rect">
            <a:avLst/>
          </a:prstGeom>
        </p:spPr>
        <p:txBody>
          <a:bodyPr wrap="none">
            <a:spAutoFit/>
          </a:bodyPr>
          <a:lstStyle/>
          <a:p>
            <a:r>
              <a:rPr lang="pt-PT" dirty="0">
                <a:latin typeface="Arial" panose="020B0604020202020204" pitchFamily="34" charset="0"/>
                <a:cs typeface="Arial" panose="020B0604020202020204" pitchFamily="34" charset="0"/>
              </a:rPr>
              <a:t>A conexão está a ser criada</a:t>
            </a:r>
            <a:endParaRPr lang="pt-PT" dirty="0"/>
          </a:p>
        </p:txBody>
      </p:sp>
      <p:sp>
        <p:nvSpPr>
          <p:cNvPr id="6" name="Oval 5"/>
          <p:cNvSpPr/>
          <p:nvPr/>
        </p:nvSpPr>
        <p:spPr>
          <a:xfrm>
            <a:off x="5669281" y="1448973"/>
            <a:ext cx="2321168" cy="689316"/>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Tree>
    <p:extLst>
      <p:ext uri="{BB962C8B-B14F-4D97-AF65-F5344CB8AC3E}">
        <p14:creationId xmlns:p14="http://schemas.microsoft.com/office/powerpoint/2010/main" val="43741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ção de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1532" y="1073568"/>
            <a:ext cx="9741146" cy="5144352"/>
          </a:xfrm>
        </p:spPr>
      </p:pic>
      <p:sp>
        <p:nvSpPr>
          <p:cNvPr id="4" name="CaixaDeTexto 3"/>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5" name="Picture 2" descr="Resultado de imagem para instituto politécnico da guarda escola superior de tecnologia e gest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763210" y="704236"/>
            <a:ext cx="3531801" cy="369332"/>
          </a:xfrm>
          <a:prstGeom prst="rect">
            <a:avLst/>
          </a:prstGeom>
        </p:spPr>
        <p:txBody>
          <a:bodyPr wrap="none">
            <a:spAutoFit/>
          </a:bodyPr>
          <a:lstStyle/>
          <a:p>
            <a:r>
              <a:rPr lang="pt-PT" dirty="0">
                <a:latin typeface="Arial" panose="020B0604020202020204" pitchFamily="34" charset="0"/>
                <a:cs typeface="Arial" panose="020B0604020202020204" pitchFamily="34" charset="0"/>
              </a:rPr>
              <a:t>A conexão de dados está criada:</a:t>
            </a:r>
            <a:endParaRPr lang="pt-PT" dirty="0"/>
          </a:p>
        </p:txBody>
      </p:sp>
    </p:spTree>
    <p:extLst>
      <p:ext uri="{BB962C8B-B14F-4D97-AF65-F5344CB8AC3E}">
        <p14:creationId xmlns:p14="http://schemas.microsoft.com/office/powerpoint/2010/main" val="29029676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882818"/>
            <a:ext cx="9424219" cy="5289311"/>
          </a:xfrm>
          <a:prstGeom prst="rect">
            <a:avLst/>
          </a:prstGeom>
        </p:spPr>
      </p:pic>
      <p:sp>
        <p:nvSpPr>
          <p:cNvPr id="7" name="Retângulo 6"/>
          <p:cNvSpPr/>
          <p:nvPr/>
        </p:nvSpPr>
        <p:spPr>
          <a:xfrm>
            <a:off x="914400" y="398833"/>
            <a:ext cx="3313728" cy="369332"/>
          </a:xfrm>
          <a:prstGeom prst="rect">
            <a:avLst/>
          </a:prstGeom>
        </p:spPr>
        <p:txBody>
          <a:bodyPr wrap="none">
            <a:spAutoFit/>
          </a:bodyPr>
          <a:lstStyle/>
          <a:p>
            <a:r>
              <a:rPr lang="pt-PT" dirty="0">
                <a:latin typeface="Arial" panose="020B0604020202020204" pitchFamily="34" charset="0"/>
                <a:cs typeface="Arial" panose="020B0604020202020204" pitchFamily="34" charset="0"/>
              </a:rPr>
              <a:t>Selecione a opção assinalada:</a:t>
            </a:r>
            <a:endParaRPr lang="pt-PT" dirty="0"/>
          </a:p>
        </p:txBody>
      </p:sp>
      <p:sp>
        <p:nvSpPr>
          <p:cNvPr id="8" name="Oval 7"/>
          <p:cNvSpPr/>
          <p:nvPr/>
        </p:nvSpPr>
        <p:spPr>
          <a:xfrm>
            <a:off x="6419557" y="3527473"/>
            <a:ext cx="3245143" cy="689316"/>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Tree>
    <p:extLst>
      <p:ext uri="{BB962C8B-B14F-4D97-AF65-F5344CB8AC3E}">
        <p14:creationId xmlns:p14="http://schemas.microsoft.com/office/powerpoint/2010/main" val="1821469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58" y="837864"/>
            <a:ext cx="9893561" cy="5536432"/>
          </a:xfrm>
          <a:prstGeom prst="rect">
            <a:avLst/>
          </a:prstGeom>
        </p:spPr>
      </p:pic>
      <p:sp>
        <p:nvSpPr>
          <p:cNvPr id="5" name="Retângulo 4"/>
          <p:cNvSpPr/>
          <p:nvPr/>
        </p:nvSpPr>
        <p:spPr>
          <a:xfrm>
            <a:off x="445058" y="283866"/>
            <a:ext cx="4113755" cy="369332"/>
          </a:xfrm>
          <a:prstGeom prst="rect">
            <a:avLst/>
          </a:prstGeom>
        </p:spPr>
        <p:txBody>
          <a:bodyPr wrap="none">
            <a:spAutoFit/>
          </a:bodyPr>
          <a:lstStyle/>
          <a:p>
            <a:r>
              <a:rPr lang="pt-PT" dirty="0">
                <a:latin typeface="Arial" panose="020B0604020202020204" pitchFamily="34" charset="0"/>
                <a:cs typeface="Arial" panose="020B0604020202020204" pitchFamily="34" charset="0"/>
              </a:rPr>
              <a:t>Foi criada a sua tabela API “</a:t>
            </a:r>
            <a:r>
              <a:rPr lang="pt-PT" dirty="0" err="1">
                <a:latin typeface="Arial" panose="020B0604020202020204" pitchFamily="34" charset="0"/>
                <a:cs typeface="Arial" panose="020B0604020202020204" pitchFamily="34" charset="0"/>
              </a:rPr>
              <a:t>TodoItem</a:t>
            </a:r>
            <a:r>
              <a:rPr lang="pt-PT" dirty="0">
                <a:latin typeface="Arial" panose="020B0604020202020204" pitchFamily="34" charset="0"/>
                <a:cs typeface="Arial" panose="020B0604020202020204" pitchFamily="34" charset="0"/>
              </a:rPr>
              <a:t>”</a:t>
            </a:r>
            <a:endParaRPr lang="pt-PT" dirty="0"/>
          </a:p>
        </p:txBody>
      </p:sp>
    </p:spTree>
    <p:extLst>
      <p:ext uri="{BB962C8B-B14F-4D97-AF65-F5344CB8AC3E}">
        <p14:creationId xmlns:p14="http://schemas.microsoft.com/office/powerpoint/2010/main" val="1619499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ção de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1398" y="1073568"/>
            <a:ext cx="9667221" cy="5103395"/>
          </a:xfrm>
        </p:spPr>
      </p:pic>
      <p:sp>
        <p:nvSpPr>
          <p:cNvPr id="4" name="CaixaDeTexto 3"/>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5" name="Picture 2" descr="Resultado de imagem para instituto politécnico da guarda escola superior de tecnologia e gest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671398" y="298058"/>
            <a:ext cx="9294339" cy="646331"/>
          </a:xfrm>
          <a:prstGeom prst="rect">
            <a:avLst/>
          </a:prstGeom>
        </p:spPr>
        <p:txBody>
          <a:bodyPr wrap="none">
            <a:spAutoFit/>
          </a:bodyPr>
          <a:lstStyle/>
          <a:p>
            <a:r>
              <a:rPr lang="pt-PT" dirty="0">
                <a:latin typeface="Arial" panose="020B0604020202020204" pitchFamily="34" charset="0"/>
                <a:cs typeface="Arial" panose="020B0604020202020204" pitchFamily="34" charset="0"/>
              </a:rPr>
              <a:t>De seguida configure a aplicação cliente: </a:t>
            </a:r>
            <a:r>
              <a:rPr lang="pt-PT" dirty="0" err="1">
                <a:latin typeface="Arial" panose="020B0604020202020204" pitchFamily="34" charset="0"/>
                <a:cs typeface="Arial" panose="020B0604020202020204" pitchFamily="34" charset="0"/>
              </a:rPr>
              <a:t>Create</a:t>
            </a:r>
            <a:r>
              <a:rPr lang="pt-PT" dirty="0">
                <a:latin typeface="Arial" panose="020B0604020202020204" pitchFamily="34" charset="0"/>
                <a:cs typeface="Arial" panose="020B0604020202020204" pitchFamily="34" charset="0"/>
              </a:rPr>
              <a:t> a </a:t>
            </a:r>
            <a:r>
              <a:rPr lang="pt-PT" dirty="0" err="1">
                <a:latin typeface="Arial" panose="020B0604020202020204" pitchFamily="34" charset="0"/>
                <a:cs typeface="Arial" panose="020B0604020202020204" pitchFamily="34" charset="0"/>
              </a:rPr>
              <a:t>new</a:t>
            </a:r>
            <a:r>
              <a:rPr lang="pt-PT" dirty="0">
                <a:latin typeface="Arial" panose="020B0604020202020204" pitchFamily="34" charset="0"/>
                <a:cs typeface="Arial" panose="020B0604020202020204" pitchFamily="34" charset="0"/>
              </a:rPr>
              <a:t> APP e faça o download da APP e</a:t>
            </a:r>
          </a:p>
          <a:p>
            <a:r>
              <a:rPr lang="pt-PT" dirty="0">
                <a:latin typeface="Arial" panose="020B0604020202020204" pitchFamily="34" charset="0"/>
                <a:cs typeface="Arial" panose="020B0604020202020204" pitchFamily="34" charset="0"/>
              </a:rPr>
              <a:t>guarde a pasta na sua máquina:</a:t>
            </a:r>
            <a:endParaRPr lang="pt-PT" dirty="0"/>
          </a:p>
        </p:txBody>
      </p:sp>
      <p:sp>
        <p:nvSpPr>
          <p:cNvPr id="8" name="Oval 7"/>
          <p:cNvSpPr/>
          <p:nvPr/>
        </p:nvSpPr>
        <p:spPr>
          <a:xfrm>
            <a:off x="6527409" y="3770142"/>
            <a:ext cx="2560319" cy="689316"/>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
        <p:nvSpPr>
          <p:cNvPr id="9" name="Oval 8"/>
          <p:cNvSpPr/>
          <p:nvPr/>
        </p:nvSpPr>
        <p:spPr>
          <a:xfrm>
            <a:off x="6519808" y="5050302"/>
            <a:ext cx="1301829" cy="267286"/>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Tree>
    <p:extLst>
      <p:ext uri="{BB962C8B-B14F-4D97-AF65-F5344CB8AC3E}">
        <p14:creationId xmlns:p14="http://schemas.microsoft.com/office/powerpoint/2010/main" val="30672512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179" y="1261760"/>
            <a:ext cx="7287642" cy="4334480"/>
          </a:xfrm>
          <a:prstGeom prst="rect">
            <a:avLst/>
          </a:prstGeom>
        </p:spPr>
      </p:pic>
      <p:sp>
        <p:nvSpPr>
          <p:cNvPr id="11" name="Retângulo 10"/>
          <p:cNvSpPr/>
          <p:nvPr/>
        </p:nvSpPr>
        <p:spPr>
          <a:xfrm>
            <a:off x="1254415" y="398833"/>
            <a:ext cx="8259569" cy="369332"/>
          </a:xfrm>
          <a:prstGeom prst="rect">
            <a:avLst/>
          </a:prstGeom>
        </p:spPr>
        <p:txBody>
          <a:bodyPr wrap="none">
            <a:spAutoFit/>
          </a:bodyPr>
          <a:lstStyle/>
          <a:p>
            <a:r>
              <a:rPr lang="pt-PT" dirty="0">
                <a:latin typeface="Arial" panose="020B0604020202020204" pitchFamily="34" charset="0"/>
                <a:cs typeface="Arial" panose="020B0604020202020204" pitchFamily="34" charset="0"/>
              </a:rPr>
              <a:t>Vamos agora abrir o Android </a:t>
            </a:r>
            <a:r>
              <a:rPr lang="pt-PT" dirty="0" err="1">
                <a:latin typeface="Arial" panose="020B0604020202020204" pitchFamily="34" charset="0"/>
                <a:cs typeface="Arial" panose="020B0604020202020204" pitchFamily="34" charset="0"/>
              </a:rPr>
              <a:t>Studio</a:t>
            </a:r>
            <a:r>
              <a:rPr lang="pt-PT" dirty="0">
                <a:latin typeface="Arial" panose="020B0604020202020204" pitchFamily="34" charset="0"/>
                <a:cs typeface="Arial" panose="020B0604020202020204" pitchFamily="34" charset="0"/>
              </a:rPr>
              <a:t> e importar a aplicação que descarregámos</a:t>
            </a:r>
            <a:endParaRPr lang="pt-PT" dirty="0"/>
          </a:p>
        </p:txBody>
      </p:sp>
    </p:spTree>
    <p:extLst>
      <p:ext uri="{BB962C8B-B14F-4D97-AF65-F5344CB8AC3E}">
        <p14:creationId xmlns:p14="http://schemas.microsoft.com/office/powerpoint/2010/main" val="996751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703" y="729335"/>
            <a:ext cx="9982033" cy="4510322"/>
          </a:xfrm>
          <a:prstGeom prst="rect">
            <a:avLst/>
          </a:prstGeom>
        </p:spPr>
      </p:pic>
      <p:sp>
        <p:nvSpPr>
          <p:cNvPr id="9" name="Retângulo 8"/>
          <p:cNvSpPr/>
          <p:nvPr/>
        </p:nvSpPr>
        <p:spPr>
          <a:xfrm>
            <a:off x="1099224" y="360003"/>
            <a:ext cx="9058955" cy="369332"/>
          </a:xfrm>
          <a:prstGeom prst="rect">
            <a:avLst/>
          </a:prstGeom>
        </p:spPr>
        <p:txBody>
          <a:bodyPr wrap="none">
            <a:spAutoFit/>
          </a:bodyPr>
          <a:lstStyle/>
          <a:p>
            <a:r>
              <a:rPr lang="pt-PT" dirty="0">
                <a:latin typeface="Arial" panose="020B0604020202020204" pitchFamily="34" charset="0"/>
                <a:cs typeface="Arial" panose="020B0604020202020204" pitchFamily="34" charset="0"/>
              </a:rPr>
              <a:t>De seguida vamos correr a aplicação no nosso emulador selecionando o ADV Manager</a:t>
            </a:r>
            <a:endParaRPr lang="pt-PT" dirty="0"/>
          </a:p>
        </p:txBody>
      </p:sp>
      <p:sp>
        <p:nvSpPr>
          <p:cNvPr id="10" name="Oval 9"/>
          <p:cNvSpPr/>
          <p:nvPr/>
        </p:nvSpPr>
        <p:spPr>
          <a:xfrm>
            <a:off x="5410760" y="941054"/>
            <a:ext cx="235295" cy="336203"/>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Tree>
    <p:extLst>
      <p:ext uri="{BB962C8B-B14F-4D97-AF65-F5344CB8AC3E}">
        <p14:creationId xmlns:p14="http://schemas.microsoft.com/office/powerpoint/2010/main" val="3819046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739" y="1073568"/>
            <a:ext cx="8956431" cy="4839287"/>
          </a:xfrm>
          <a:prstGeom prst="rect">
            <a:avLst/>
          </a:prstGeom>
        </p:spPr>
      </p:pic>
      <p:sp>
        <p:nvSpPr>
          <p:cNvPr id="6" name="Retângulo 5"/>
          <p:cNvSpPr/>
          <p:nvPr/>
        </p:nvSpPr>
        <p:spPr>
          <a:xfrm>
            <a:off x="1113739" y="613202"/>
            <a:ext cx="2839303" cy="369332"/>
          </a:xfrm>
          <a:prstGeom prst="rect">
            <a:avLst/>
          </a:prstGeom>
        </p:spPr>
        <p:txBody>
          <a:bodyPr wrap="none">
            <a:spAutoFit/>
          </a:bodyPr>
          <a:lstStyle/>
          <a:p>
            <a:r>
              <a:rPr lang="pt-PT" dirty="0">
                <a:latin typeface="Arial" panose="020B0604020202020204" pitchFamily="34" charset="0"/>
                <a:cs typeface="Arial" panose="020B0604020202020204" pitchFamily="34" charset="0"/>
              </a:rPr>
              <a:t>Agora testar a mobile App</a:t>
            </a:r>
            <a:endParaRPr lang="pt-PT" dirty="0"/>
          </a:p>
        </p:txBody>
      </p:sp>
      <p:sp>
        <p:nvSpPr>
          <p:cNvPr id="7" name="Oval 6"/>
          <p:cNvSpPr/>
          <p:nvPr/>
        </p:nvSpPr>
        <p:spPr>
          <a:xfrm>
            <a:off x="6878533" y="2405576"/>
            <a:ext cx="1407337" cy="355600"/>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Tree>
    <p:extLst>
      <p:ext uri="{BB962C8B-B14F-4D97-AF65-F5344CB8AC3E}">
        <p14:creationId xmlns:p14="http://schemas.microsoft.com/office/powerpoint/2010/main" val="1314283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23" y="23750"/>
            <a:ext cx="1800038" cy="1686718"/>
          </a:xfrm>
          <a:prstGeom prst="rect">
            <a:avLst/>
          </a:prstGeom>
        </p:spPr>
      </p:pic>
      <p:sp>
        <p:nvSpPr>
          <p:cNvPr id="7" name="Retângulo 6"/>
          <p:cNvSpPr/>
          <p:nvPr/>
        </p:nvSpPr>
        <p:spPr>
          <a:xfrm>
            <a:off x="2911577" y="801206"/>
            <a:ext cx="7211962" cy="954107"/>
          </a:xfrm>
          <a:prstGeom prst="rect">
            <a:avLst/>
          </a:prstGeom>
          <a:effectLst>
            <a:glow rad="101600">
              <a:schemeClr val="accent1">
                <a:satMod val="175000"/>
                <a:alpha val="40000"/>
              </a:schemeClr>
            </a:glow>
          </a:effectLst>
        </p:spPr>
        <p:txBody>
          <a:bodyPr wrap="square">
            <a:spAutoFit/>
          </a:bodyPr>
          <a:lstStyle/>
          <a:p>
            <a:pPr algn="ctr"/>
            <a:r>
              <a:rPr lang="pt-PT" sz="2800" b="1" dirty="0">
                <a:latin typeface="Arial Black" panose="020B0A04020102020204" pitchFamily="34" charset="0"/>
                <a:ea typeface="SimSun" panose="02010600030101010101" pitchFamily="2" charset="-122"/>
              </a:rPr>
              <a:t>Tabela comparativo de preços na </a:t>
            </a:r>
            <a:r>
              <a:rPr lang="pt-PT" sz="2800" b="1" dirty="0" err="1">
                <a:latin typeface="Arial Black" panose="020B0A04020102020204" pitchFamily="34" charset="0"/>
                <a:ea typeface="SimSun" panose="02010600030101010101" pitchFamily="2" charset="-122"/>
              </a:rPr>
              <a:t>Cloud</a:t>
            </a:r>
            <a:r>
              <a:rPr lang="pt-PT" sz="2800" b="1" dirty="0">
                <a:latin typeface="Arial Black" panose="020B0A04020102020204" pitchFamily="34" charset="0"/>
                <a:ea typeface="SimSun" panose="02010600030101010101" pitchFamily="2" charset="-122"/>
              </a:rPr>
              <a:t>: Amazon </a:t>
            </a:r>
            <a:r>
              <a:rPr lang="pt-PT" sz="2800" b="1" dirty="0" err="1">
                <a:latin typeface="Arial Black" panose="020B0A04020102020204" pitchFamily="34" charset="0"/>
                <a:ea typeface="SimSun" panose="02010600030101010101" pitchFamily="2" charset="-122"/>
              </a:rPr>
              <a:t>vs</a:t>
            </a:r>
            <a:r>
              <a:rPr lang="pt-PT" sz="2800" b="1" dirty="0">
                <a:latin typeface="Arial Black" panose="020B0A04020102020204" pitchFamily="34" charset="0"/>
                <a:ea typeface="SimSun" panose="02010600030101010101" pitchFamily="2" charset="-122"/>
              </a:rPr>
              <a:t> </a:t>
            </a:r>
            <a:r>
              <a:rPr lang="pt-PT" sz="2800" b="1" dirty="0" err="1">
                <a:latin typeface="Arial Black" panose="020B0A04020102020204" pitchFamily="34" charset="0"/>
                <a:ea typeface="SimSun" panose="02010600030101010101" pitchFamily="2" charset="-122"/>
              </a:rPr>
              <a:t>Azure</a:t>
            </a:r>
            <a:r>
              <a:rPr lang="pt-PT" sz="2800" b="1" dirty="0">
                <a:latin typeface="Arial Black" panose="020B0A04020102020204" pitchFamily="34" charset="0"/>
                <a:ea typeface="SimSun" panose="02010600030101010101" pitchFamily="2" charset="-122"/>
              </a:rPr>
              <a:t> </a:t>
            </a:r>
            <a:r>
              <a:rPr lang="pt-PT" sz="2800" b="1" dirty="0" err="1">
                <a:latin typeface="Arial Black" panose="020B0A04020102020204" pitchFamily="34" charset="0"/>
                <a:ea typeface="SimSun" panose="02010600030101010101" pitchFamily="2" charset="-122"/>
              </a:rPr>
              <a:t>vs</a:t>
            </a:r>
            <a:r>
              <a:rPr lang="pt-PT" sz="2800" b="1" dirty="0">
                <a:latin typeface="Arial Black" panose="020B0A04020102020204" pitchFamily="34" charset="0"/>
                <a:ea typeface="SimSun" panose="02010600030101010101" pitchFamily="2" charset="-122"/>
              </a:rPr>
              <a:t> Google</a:t>
            </a:r>
            <a:endParaRPr lang="pt-PT" sz="2800" dirty="0">
              <a:latin typeface="Arial Black" panose="020B0A04020102020204" pitchFamily="34" charset="0"/>
            </a:endParaRPr>
          </a:p>
        </p:txBody>
      </p:sp>
      <p:sp>
        <p:nvSpPr>
          <p:cNvPr id="11" name="Retângulo 10"/>
          <p:cNvSpPr/>
          <p:nvPr/>
        </p:nvSpPr>
        <p:spPr>
          <a:xfrm>
            <a:off x="1926363" y="6189630"/>
            <a:ext cx="7738337" cy="369332"/>
          </a:xfrm>
          <a:prstGeom prst="rect">
            <a:avLst/>
          </a:prstGeom>
        </p:spPr>
        <p:txBody>
          <a:bodyPr wrap="none">
            <a:spAutoFit/>
          </a:bodyPr>
          <a:lstStyle/>
          <a:p>
            <a:r>
              <a:rPr lang="pt-PT" b="1" dirty="0">
                <a:latin typeface="Times New Roman" panose="02020603050405020304" pitchFamily="18" charset="0"/>
                <a:ea typeface="SimSun" panose="02010600030101010101" pitchFamily="2" charset="-122"/>
              </a:rPr>
              <a:t>Na </a:t>
            </a:r>
            <a:r>
              <a:rPr lang="pt-PT" b="1" dirty="0" err="1">
                <a:latin typeface="Times New Roman" panose="02020603050405020304" pitchFamily="18" charset="0"/>
                <a:ea typeface="SimSun" panose="02010600030101010101" pitchFamily="2" charset="-122"/>
              </a:rPr>
              <a:t>cloud</a:t>
            </a:r>
            <a:r>
              <a:rPr lang="pt-PT" b="1" dirty="0">
                <a:latin typeface="Times New Roman" panose="02020603050405020304" pitchFamily="18" charset="0"/>
                <a:ea typeface="SimSun" panose="02010600030101010101" pitchFamily="2" charset="-122"/>
              </a:rPr>
              <a:t> paga-se pelo uso. O utilizador pode comprar ou alugar o seu espaço</a:t>
            </a:r>
            <a:endParaRPr lang="pt-PT" dirty="0"/>
          </a:p>
        </p:txBody>
      </p:sp>
      <p:graphicFrame>
        <p:nvGraphicFramePr>
          <p:cNvPr id="12" name="Tabela 11"/>
          <p:cNvGraphicFramePr>
            <a:graphicFrameLocks noGrp="1"/>
          </p:cNvGraphicFramePr>
          <p:nvPr>
            <p:extLst>
              <p:ext uri="{D42A27DB-BD31-4B8C-83A1-F6EECF244321}">
                <p14:modId xmlns:p14="http://schemas.microsoft.com/office/powerpoint/2010/main" val="1886355933"/>
              </p:ext>
            </p:extLst>
          </p:nvPr>
        </p:nvGraphicFramePr>
        <p:xfrm>
          <a:off x="939098" y="1846929"/>
          <a:ext cx="10515600" cy="4206240"/>
        </p:xfrm>
        <a:graphic>
          <a:graphicData uri="http://schemas.openxmlformats.org/drawingml/2006/table">
            <a:tbl>
              <a:tblPr/>
              <a:tblGrid>
                <a:gridCol w="2628900">
                  <a:extLst>
                    <a:ext uri="{9D8B030D-6E8A-4147-A177-3AD203B41FA5}">
                      <a16:colId xmlns:a16="http://schemas.microsoft.com/office/drawing/2014/main" val="3185443746"/>
                    </a:ext>
                  </a:extLst>
                </a:gridCol>
                <a:gridCol w="2628900">
                  <a:extLst>
                    <a:ext uri="{9D8B030D-6E8A-4147-A177-3AD203B41FA5}">
                      <a16:colId xmlns:a16="http://schemas.microsoft.com/office/drawing/2014/main" val="4088558169"/>
                    </a:ext>
                  </a:extLst>
                </a:gridCol>
                <a:gridCol w="2628900">
                  <a:extLst>
                    <a:ext uri="{9D8B030D-6E8A-4147-A177-3AD203B41FA5}">
                      <a16:colId xmlns:a16="http://schemas.microsoft.com/office/drawing/2014/main" val="2691216241"/>
                    </a:ext>
                  </a:extLst>
                </a:gridCol>
                <a:gridCol w="2628900">
                  <a:extLst>
                    <a:ext uri="{9D8B030D-6E8A-4147-A177-3AD203B41FA5}">
                      <a16:colId xmlns:a16="http://schemas.microsoft.com/office/drawing/2014/main" val="3078063664"/>
                    </a:ext>
                  </a:extLst>
                </a:gridCol>
              </a:tblGrid>
              <a:tr h="365760">
                <a:tc>
                  <a:txBody>
                    <a:bodyPr/>
                    <a:lstStyle/>
                    <a:p>
                      <a:endParaRPr lang="pt-PT"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PT" dirty="0"/>
                        <a:t>Virtual </a:t>
                      </a:r>
                      <a:r>
                        <a:rPr lang="pt-PT" dirty="0" err="1"/>
                        <a:t>CPUs</a:t>
                      </a:r>
                      <a:r>
                        <a:rPr lang="pt-PT" dirty="0"/>
                        <a:t> </a:t>
                      </a:r>
                      <a:r>
                        <a:rPr lang="pt-PT" dirty="0" err="1"/>
                        <a:t>or</a:t>
                      </a:r>
                      <a:r>
                        <a:rPr lang="pt-PT" dirty="0"/>
                        <a:t> cores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PT"/>
                        <a:t>RAM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PT" dirty="0" err="1"/>
                        <a:t>Cost</a:t>
                      </a:r>
                      <a:r>
                        <a:rPr lang="pt-PT" dirty="0"/>
                        <a:t> per </a:t>
                      </a:r>
                      <a:r>
                        <a:rPr lang="pt-PT" dirty="0" err="1"/>
                        <a:t>hour</a:t>
                      </a:r>
                      <a:r>
                        <a:rPr lang="pt-PT" dirty="0"/>
                        <a:t> (US$)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6081545"/>
                  </a:ext>
                </a:extLst>
              </a:tr>
              <a:tr h="365760">
                <a:tc>
                  <a:txBody>
                    <a:bodyPr/>
                    <a:lstStyle/>
                    <a:p>
                      <a:r>
                        <a:rPr lang="pt-PT" dirty="0"/>
                        <a:t>Amazon m1.medium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pt-PT"/>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pt-PT"/>
                        <a:t>3.75GB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pt-PT" dirty="0"/>
                        <a:t>12 cents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512328299"/>
                  </a:ext>
                </a:extLst>
              </a:tr>
              <a:tr h="365760">
                <a:tc>
                  <a:txBody>
                    <a:bodyPr/>
                    <a:lstStyle/>
                    <a:p>
                      <a:r>
                        <a:rPr lang="pt-PT" dirty="0"/>
                        <a:t>Amazon c3.large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pt-PT"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pt-PT"/>
                        <a:t>3.75GB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pt-PT" dirty="0"/>
                        <a:t>15 cents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031072832"/>
                  </a:ext>
                </a:extLst>
              </a:tr>
              <a:tr h="365760">
                <a:tc>
                  <a:txBody>
                    <a:bodyPr/>
                    <a:lstStyle/>
                    <a:p>
                      <a:r>
                        <a:rPr lang="pt-PT" dirty="0"/>
                        <a:t>Amazon m3.2xlarge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pt-PT"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pt-PT" dirty="0"/>
                        <a:t>30.00GB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pt-PT" dirty="0"/>
                        <a:t>90 cents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590666882"/>
                  </a:ext>
                </a:extLst>
              </a:tr>
              <a:tr h="365760">
                <a:tc>
                  <a:txBody>
                    <a:bodyPr/>
                    <a:lstStyle/>
                    <a:p>
                      <a:r>
                        <a:rPr lang="pt-PT" dirty="0"/>
                        <a:t>Google n1-standard1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pt-PT"/>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pt-PT"/>
                        <a:t>3.75GB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pt-PT" dirty="0"/>
                        <a:t>10.4 cents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920537135"/>
                  </a:ext>
                </a:extLst>
              </a:tr>
              <a:tr h="365760">
                <a:tc>
                  <a:txBody>
                    <a:bodyPr/>
                    <a:lstStyle/>
                    <a:p>
                      <a:r>
                        <a:rPr lang="pt-PT" dirty="0"/>
                        <a:t>Google n1-highcpu-2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pt-PT"/>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pt-PT"/>
                        <a:t>1.80GB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pt-PT" dirty="0"/>
                        <a:t>13.1 cents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637628092"/>
                  </a:ext>
                </a:extLst>
              </a:tr>
              <a:tr h="365760">
                <a:tc>
                  <a:txBody>
                    <a:bodyPr/>
                    <a:lstStyle/>
                    <a:p>
                      <a:r>
                        <a:rPr lang="pt-PT" dirty="0"/>
                        <a:t>Google n1-standard-8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pt-PT"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pt-PT"/>
                        <a:t>30.00GB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pt-PT" dirty="0"/>
                        <a:t>82.9 cents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992415563"/>
                  </a:ext>
                </a:extLst>
              </a:tr>
              <a:tr h="365760">
                <a:tc>
                  <a:txBody>
                    <a:bodyPr/>
                    <a:lstStyle/>
                    <a:p>
                      <a:r>
                        <a:rPr lang="pt-PT" dirty="0">
                          <a:solidFill>
                            <a:schemeClr val="tx1"/>
                          </a:solidFill>
                        </a:rPr>
                        <a:t>Windows </a:t>
                      </a:r>
                      <a:r>
                        <a:rPr lang="pt-PT" dirty="0" err="1">
                          <a:solidFill>
                            <a:schemeClr val="tx1"/>
                          </a:solidFill>
                        </a:rPr>
                        <a:t>Azure</a:t>
                      </a:r>
                      <a:r>
                        <a:rPr lang="pt-PT" dirty="0">
                          <a:solidFill>
                            <a:schemeClr val="tx1"/>
                          </a:solidFill>
                        </a:rPr>
                        <a:t> </a:t>
                      </a:r>
                      <a:r>
                        <a:rPr lang="pt-PT" dirty="0" err="1">
                          <a:solidFill>
                            <a:schemeClr val="tx1"/>
                          </a:solidFill>
                        </a:rPr>
                        <a:t>Small</a:t>
                      </a:r>
                      <a:r>
                        <a:rPr lang="pt-PT" dirty="0">
                          <a:solidFill>
                            <a:schemeClr val="tx1"/>
                          </a:solidFill>
                        </a:rPr>
                        <a:t> VM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pt-PT">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pt-PT">
                          <a:solidFill>
                            <a:schemeClr val="tx1"/>
                          </a:solidFill>
                        </a:rPr>
                        <a:t>1.75GB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pt-PT" dirty="0">
                          <a:solidFill>
                            <a:schemeClr val="tx1"/>
                          </a:solidFill>
                        </a:rPr>
                        <a:t>6 cents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707857432"/>
                  </a:ext>
                </a:extLst>
              </a:tr>
              <a:tr h="640080">
                <a:tc>
                  <a:txBody>
                    <a:bodyPr/>
                    <a:lstStyle/>
                    <a:p>
                      <a:r>
                        <a:rPr lang="pt-PT" dirty="0"/>
                        <a:t>Windows </a:t>
                      </a:r>
                      <a:r>
                        <a:rPr lang="pt-PT" dirty="0" err="1"/>
                        <a:t>Azure</a:t>
                      </a:r>
                      <a:r>
                        <a:rPr lang="pt-PT" dirty="0"/>
                        <a:t> </a:t>
                      </a:r>
                      <a:r>
                        <a:rPr lang="pt-PT" dirty="0" err="1"/>
                        <a:t>Medium</a:t>
                      </a:r>
                      <a:r>
                        <a:rPr lang="pt-PT" dirty="0"/>
                        <a:t> VM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pt-PT"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pt-PT"/>
                        <a:t>3.50GB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pt-PT" dirty="0"/>
                        <a:t>12 cents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4185015992"/>
                  </a:ext>
                </a:extLst>
              </a:tr>
              <a:tr h="640080">
                <a:tc>
                  <a:txBody>
                    <a:bodyPr/>
                    <a:lstStyle/>
                    <a:p>
                      <a:r>
                        <a:rPr lang="en-US" dirty="0"/>
                        <a:t>Windows Azure Extra Large VM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pt-PT"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pt-PT" dirty="0"/>
                        <a:t>14.00GB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pt-PT" dirty="0"/>
                        <a:t>48 cents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96073039"/>
                  </a:ext>
                </a:extLst>
              </a:tr>
            </a:tbl>
          </a:graphicData>
        </a:graphic>
      </p:graphicFrame>
    </p:spTree>
    <p:extLst>
      <p:ext uri="{BB962C8B-B14F-4D97-AF65-F5344CB8AC3E}">
        <p14:creationId xmlns:p14="http://schemas.microsoft.com/office/powerpoint/2010/main" val="805325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07" y="749730"/>
            <a:ext cx="9353881" cy="5624566"/>
          </a:xfrm>
          <a:prstGeom prst="rect">
            <a:avLst/>
          </a:prstGeom>
        </p:spPr>
      </p:pic>
    </p:spTree>
    <p:extLst>
      <p:ext uri="{BB962C8B-B14F-4D97-AF65-F5344CB8AC3E}">
        <p14:creationId xmlns:p14="http://schemas.microsoft.com/office/powerpoint/2010/main" val="17848753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066" y="1334322"/>
            <a:ext cx="10574215" cy="4473818"/>
          </a:xfrm>
          <a:prstGeom prst="rect">
            <a:avLst/>
          </a:prstGeom>
        </p:spPr>
      </p:pic>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1252917" y="4185028"/>
            <a:ext cx="1983546" cy="365760"/>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
        <p:nvSpPr>
          <p:cNvPr id="6" name="Retângulo 5"/>
          <p:cNvSpPr/>
          <p:nvPr/>
        </p:nvSpPr>
        <p:spPr>
          <a:xfrm>
            <a:off x="880066" y="398834"/>
            <a:ext cx="9195851" cy="923330"/>
          </a:xfrm>
          <a:prstGeom prst="rect">
            <a:avLst/>
          </a:prstGeom>
        </p:spPr>
        <p:txBody>
          <a:bodyPr wrap="none">
            <a:spAutoFit/>
          </a:bodyPr>
          <a:lstStyle/>
          <a:p>
            <a:r>
              <a:rPr lang="pt-PT" dirty="0">
                <a:latin typeface="Arial" panose="020B0604020202020204" pitchFamily="34" charset="0"/>
                <a:cs typeface="Arial" panose="020B0604020202020204" pitchFamily="34" charset="0"/>
              </a:rPr>
              <a:t>De regresso ao </a:t>
            </a:r>
            <a:r>
              <a:rPr lang="pt-PT" dirty="0" err="1">
                <a:latin typeface="Arial" panose="020B0604020202020204" pitchFamily="34" charset="0"/>
                <a:cs typeface="Arial" panose="020B0604020202020204" pitchFamily="34" charset="0"/>
              </a:rPr>
              <a:t>Azure</a:t>
            </a:r>
            <a:r>
              <a:rPr lang="pt-PT" dirty="0">
                <a:latin typeface="Arial" panose="020B0604020202020204" pitchFamily="34" charset="0"/>
                <a:cs typeface="Arial" panose="020B0604020202020204" pitchFamily="34" charset="0"/>
              </a:rPr>
              <a:t>, selecione a opção </a:t>
            </a:r>
            <a:r>
              <a:rPr lang="pt-PT" dirty="0" err="1">
                <a:latin typeface="Arial" panose="020B0604020202020204" pitchFamily="34" charset="0"/>
                <a:cs typeface="Arial" panose="020B0604020202020204" pitchFamily="34" charset="0"/>
              </a:rPr>
              <a:t>Easy</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tables</a:t>
            </a:r>
            <a:r>
              <a:rPr lang="pt-PT" dirty="0">
                <a:latin typeface="Arial" panose="020B0604020202020204" pitchFamily="34" charset="0"/>
                <a:cs typeface="Arial" panose="020B0604020202020204" pitchFamily="34" charset="0"/>
              </a:rPr>
              <a:t> </a:t>
            </a:r>
            <a:r>
              <a:rPr lang="pt-PT" dirty="0" err="1">
                <a:latin typeface="Arial" panose="020B0604020202020204" pitchFamily="34" charset="0"/>
                <a:cs typeface="Arial" panose="020B0604020202020204" pitchFamily="34" charset="0"/>
              </a:rPr>
              <a:t>ede</a:t>
            </a:r>
            <a:r>
              <a:rPr lang="pt-PT" dirty="0">
                <a:latin typeface="Arial" panose="020B0604020202020204" pitchFamily="34" charset="0"/>
                <a:cs typeface="Arial" panose="020B0604020202020204" pitchFamily="34" charset="0"/>
              </a:rPr>
              <a:t> seguida a tabela </a:t>
            </a:r>
            <a:r>
              <a:rPr lang="pt-PT" dirty="0" err="1">
                <a:latin typeface="Arial" panose="020B0604020202020204" pitchFamily="34" charset="0"/>
                <a:cs typeface="Arial" panose="020B0604020202020204" pitchFamily="34" charset="0"/>
              </a:rPr>
              <a:t>Todoitem</a:t>
            </a:r>
            <a:r>
              <a:rPr lang="pt-PT" dirty="0">
                <a:latin typeface="Arial" panose="020B0604020202020204" pitchFamily="34" charset="0"/>
                <a:cs typeface="Arial" panose="020B0604020202020204" pitchFamily="34" charset="0"/>
              </a:rPr>
              <a:t>, </a:t>
            </a:r>
          </a:p>
          <a:p>
            <a:r>
              <a:rPr lang="pt-PT" dirty="0">
                <a:latin typeface="Arial" panose="020B0604020202020204" pitchFamily="34" charset="0"/>
                <a:cs typeface="Arial" panose="020B0604020202020204" pitchFamily="34" charset="0"/>
              </a:rPr>
              <a:t>Onde pode confirmar que os dados introduzidos na APP estão a ser transferidos para a </a:t>
            </a:r>
          </a:p>
          <a:p>
            <a:r>
              <a:rPr lang="pt-PT" dirty="0">
                <a:latin typeface="Arial" panose="020B0604020202020204" pitchFamily="34" charset="0"/>
                <a:cs typeface="Arial" panose="020B0604020202020204" pitchFamily="34" charset="0"/>
              </a:rPr>
              <a:t>sua tabela na </a:t>
            </a:r>
            <a:r>
              <a:rPr lang="pt-PT" dirty="0" err="1">
                <a:latin typeface="Arial" panose="020B0604020202020204" pitchFamily="34" charset="0"/>
                <a:cs typeface="Arial" panose="020B0604020202020204" pitchFamily="34" charset="0"/>
              </a:rPr>
              <a:t>cloud</a:t>
            </a:r>
            <a:r>
              <a:rPr lang="pt-PT" dirty="0">
                <a:latin typeface="Arial" panose="020B0604020202020204" pitchFamily="34" charset="0"/>
                <a:cs typeface="Arial" panose="020B0604020202020204" pitchFamily="34" charset="0"/>
              </a:rPr>
              <a:t>.</a:t>
            </a:r>
            <a:endParaRPr lang="pt-PT" dirty="0"/>
          </a:p>
        </p:txBody>
      </p:sp>
      <p:sp>
        <p:nvSpPr>
          <p:cNvPr id="9" name="Oval 8"/>
          <p:cNvSpPr/>
          <p:nvPr/>
        </p:nvSpPr>
        <p:spPr>
          <a:xfrm>
            <a:off x="3513686" y="2548374"/>
            <a:ext cx="1437249" cy="354037"/>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Tree>
    <p:extLst>
      <p:ext uri="{BB962C8B-B14F-4D97-AF65-F5344CB8AC3E}">
        <p14:creationId xmlns:p14="http://schemas.microsoft.com/office/powerpoint/2010/main" val="6356768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p:cNvSpPr/>
          <p:nvPr/>
        </p:nvSpPr>
        <p:spPr>
          <a:xfrm>
            <a:off x="880066" y="398834"/>
            <a:ext cx="6494150" cy="369332"/>
          </a:xfrm>
          <a:prstGeom prst="rect">
            <a:avLst/>
          </a:prstGeom>
        </p:spPr>
        <p:txBody>
          <a:bodyPr wrap="none">
            <a:spAutoFit/>
          </a:bodyPr>
          <a:lstStyle/>
          <a:p>
            <a:r>
              <a:rPr lang="pt-PT" dirty="0">
                <a:latin typeface="Arial" panose="020B0604020202020204" pitchFamily="34" charset="0"/>
                <a:cs typeface="Arial" panose="020B0604020202020204" pitchFamily="34" charset="0"/>
              </a:rPr>
              <a:t>Pode ver os dois itens criados no emulador do Android </a:t>
            </a:r>
            <a:r>
              <a:rPr lang="pt-PT" dirty="0" err="1">
                <a:latin typeface="Arial" panose="020B0604020202020204" pitchFamily="34" charset="0"/>
                <a:cs typeface="Arial" panose="020B0604020202020204" pitchFamily="34" charset="0"/>
              </a:rPr>
              <a:t>Studio</a:t>
            </a:r>
            <a:endParaRPr lang="pt-PT" dirty="0"/>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066" y="757096"/>
            <a:ext cx="9347146" cy="5343807"/>
          </a:xfrm>
          <a:prstGeom prst="rect">
            <a:avLst/>
          </a:prstGeom>
        </p:spPr>
      </p:pic>
    </p:spTree>
    <p:extLst>
      <p:ext uri="{BB962C8B-B14F-4D97-AF65-F5344CB8AC3E}">
        <p14:creationId xmlns:p14="http://schemas.microsoft.com/office/powerpoint/2010/main" val="15139200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880066" y="398834"/>
            <a:ext cx="4403770" cy="369332"/>
          </a:xfrm>
          <a:prstGeom prst="rect">
            <a:avLst/>
          </a:prstGeom>
        </p:spPr>
        <p:txBody>
          <a:bodyPr wrap="none">
            <a:spAutoFit/>
          </a:bodyPr>
          <a:lstStyle/>
          <a:p>
            <a:r>
              <a:rPr lang="pt-PT" dirty="0">
                <a:latin typeface="Arial" panose="020B0604020202020204" pitchFamily="34" charset="0"/>
                <a:cs typeface="Arial" panose="020B0604020202020204" pitchFamily="34" charset="0"/>
              </a:rPr>
              <a:t>Faça agora o teste de apagar uma linha: </a:t>
            </a:r>
            <a:endParaRPr lang="pt-PT" dirty="0"/>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066" y="872029"/>
            <a:ext cx="9558162" cy="5113942"/>
          </a:xfrm>
          <a:prstGeom prst="rect">
            <a:avLst/>
          </a:prstGeom>
        </p:spPr>
      </p:pic>
    </p:spTree>
    <p:extLst>
      <p:ext uri="{BB962C8B-B14F-4D97-AF65-F5344CB8AC3E}">
        <p14:creationId xmlns:p14="http://schemas.microsoft.com/office/powerpoint/2010/main" val="8200371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56" y="569784"/>
            <a:ext cx="9687951" cy="5423053"/>
          </a:xfrm>
          <a:prstGeom prst="rect">
            <a:avLst/>
          </a:prstGeom>
        </p:spPr>
      </p:pic>
      <p:sp>
        <p:nvSpPr>
          <p:cNvPr id="5" name="Retângulo 4"/>
          <p:cNvSpPr/>
          <p:nvPr/>
        </p:nvSpPr>
        <p:spPr>
          <a:xfrm>
            <a:off x="323556" y="214167"/>
            <a:ext cx="6891630" cy="369332"/>
          </a:xfrm>
          <a:prstGeom prst="rect">
            <a:avLst/>
          </a:prstGeom>
        </p:spPr>
        <p:txBody>
          <a:bodyPr wrap="none">
            <a:spAutoFit/>
          </a:bodyPr>
          <a:lstStyle/>
          <a:p>
            <a:r>
              <a:rPr lang="pt-PT" dirty="0">
                <a:latin typeface="Arial" panose="020B0604020202020204" pitchFamily="34" charset="0"/>
                <a:cs typeface="Arial" panose="020B0604020202020204" pitchFamily="34" charset="0"/>
              </a:rPr>
              <a:t>No seu emulador faça </a:t>
            </a:r>
            <a:r>
              <a:rPr lang="pt-PT" dirty="0" err="1">
                <a:latin typeface="Arial" panose="020B0604020202020204" pitchFamily="34" charset="0"/>
                <a:cs typeface="Arial" panose="020B0604020202020204" pitchFamily="34" charset="0"/>
              </a:rPr>
              <a:t>refresh</a:t>
            </a:r>
            <a:r>
              <a:rPr lang="pt-PT" dirty="0">
                <a:latin typeface="Arial" panose="020B0604020202020204" pitchFamily="34" charset="0"/>
                <a:cs typeface="Arial" panose="020B0604020202020204" pitchFamily="34" charset="0"/>
              </a:rPr>
              <a:t> e confirme que a linha foi apagada </a:t>
            </a:r>
            <a:endParaRPr lang="pt-PT" dirty="0"/>
          </a:p>
        </p:txBody>
      </p:sp>
      <p:sp>
        <p:nvSpPr>
          <p:cNvPr id="6" name="Oval 5"/>
          <p:cNvSpPr/>
          <p:nvPr/>
        </p:nvSpPr>
        <p:spPr>
          <a:xfrm>
            <a:off x="8019190" y="1685779"/>
            <a:ext cx="730915" cy="227427"/>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Tree>
    <p:extLst>
      <p:ext uri="{BB962C8B-B14F-4D97-AF65-F5344CB8AC3E}">
        <p14:creationId xmlns:p14="http://schemas.microsoft.com/office/powerpoint/2010/main" val="25751778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098" y="653837"/>
            <a:ext cx="9687951" cy="5423053"/>
          </a:xfrm>
          <a:prstGeom prst="rect">
            <a:avLst/>
          </a:prstGeom>
        </p:spPr>
      </p:pic>
      <p:sp>
        <p:nvSpPr>
          <p:cNvPr id="5" name="Retângulo 4"/>
          <p:cNvSpPr/>
          <p:nvPr/>
        </p:nvSpPr>
        <p:spPr>
          <a:xfrm>
            <a:off x="436098" y="171765"/>
            <a:ext cx="7622600" cy="369332"/>
          </a:xfrm>
          <a:prstGeom prst="rect">
            <a:avLst/>
          </a:prstGeom>
        </p:spPr>
        <p:txBody>
          <a:bodyPr wrap="none">
            <a:spAutoFit/>
          </a:bodyPr>
          <a:lstStyle/>
          <a:p>
            <a:r>
              <a:rPr lang="pt-PT" dirty="0">
                <a:latin typeface="Arial" panose="020B0604020202020204" pitchFamily="34" charset="0"/>
                <a:cs typeface="Arial" panose="020B0604020202020204" pitchFamily="34" charset="0"/>
              </a:rPr>
              <a:t>Agora selecione a linha que ficou no seu emulador e ela será eliminada:  </a:t>
            </a:r>
            <a:endParaRPr lang="pt-PT" dirty="0"/>
          </a:p>
        </p:txBody>
      </p:sp>
      <p:sp>
        <p:nvSpPr>
          <p:cNvPr id="6" name="Oval 5"/>
          <p:cNvSpPr/>
          <p:nvPr/>
        </p:nvSpPr>
        <p:spPr>
          <a:xfrm>
            <a:off x="6668691" y="2614247"/>
            <a:ext cx="1856331" cy="227427"/>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Tree>
    <p:extLst>
      <p:ext uri="{BB962C8B-B14F-4D97-AF65-F5344CB8AC3E}">
        <p14:creationId xmlns:p14="http://schemas.microsoft.com/office/powerpoint/2010/main" val="992686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186" y="1210435"/>
            <a:ext cx="9529433" cy="5026994"/>
          </a:xfrm>
          <a:prstGeom prst="rect">
            <a:avLst/>
          </a:prstGeom>
        </p:spPr>
      </p:pic>
    </p:spTree>
    <p:extLst>
      <p:ext uri="{BB962C8B-B14F-4D97-AF65-F5344CB8AC3E}">
        <p14:creationId xmlns:p14="http://schemas.microsoft.com/office/powerpoint/2010/main" val="2929921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548" y="971963"/>
            <a:ext cx="9505071" cy="5402333"/>
          </a:xfrm>
          <a:prstGeom prst="rect">
            <a:avLst/>
          </a:prstGeom>
        </p:spPr>
      </p:pic>
      <p:sp>
        <p:nvSpPr>
          <p:cNvPr id="5" name="Retângulo 4"/>
          <p:cNvSpPr/>
          <p:nvPr/>
        </p:nvSpPr>
        <p:spPr>
          <a:xfrm>
            <a:off x="703384" y="417965"/>
            <a:ext cx="8866594" cy="369332"/>
          </a:xfrm>
          <a:prstGeom prst="rect">
            <a:avLst/>
          </a:prstGeom>
        </p:spPr>
        <p:txBody>
          <a:bodyPr wrap="none">
            <a:spAutoFit/>
          </a:bodyPr>
          <a:lstStyle/>
          <a:p>
            <a:r>
              <a:rPr lang="pt-PT" dirty="0">
                <a:latin typeface="Arial" panose="020B0604020202020204" pitchFamily="34" charset="0"/>
                <a:cs typeface="Arial" panose="020B0604020202020204" pitchFamily="34" charset="0"/>
              </a:rPr>
              <a:t>De volta ao </a:t>
            </a:r>
            <a:r>
              <a:rPr lang="pt-PT" dirty="0" err="1">
                <a:latin typeface="Arial" panose="020B0604020202020204" pitchFamily="34" charset="0"/>
                <a:cs typeface="Arial" panose="020B0604020202020204" pitchFamily="34" charset="0"/>
              </a:rPr>
              <a:t>Azure</a:t>
            </a:r>
            <a:r>
              <a:rPr lang="pt-PT" dirty="0">
                <a:latin typeface="Arial" panose="020B0604020202020204" pitchFamily="34" charset="0"/>
                <a:cs typeface="Arial" panose="020B0604020202020204" pitchFamily="34" charset="0"/>
              </a:rPr>
              <a:t> faça um </a:t>
            </a:r>
            <a:r>
              <a:rPr lang="pt-PT" dirty="0" err="1">
                <a:latin typeface="Arial" panose="020B0604020202020204" pitchFamily="34" charset="0"/>
                <a:cs typeface="Arial" panose="020B0604020202020204" pitchFamily="34" charset="0"/>
              </a:rPr>
              <a:t>refresh</a:t>
            </a:r>
            <a:r>
              <a:rPr lang="pt-PT" dirty="0">
                <a:latin typeface="Arial" panose="020B0604020202020204" pitchFamily="34" charset="0"/>
                <a:cs typeface="Arial" panose="020B0604020202020204" pitchFamily="34" charset="0"/>
              </a:rPr>
              <a:t> e confirme em “</a:t>
            </a:r>
            <a:r>
              <a:rPr lang="pt-PT" dirty="0" err="1">
                <a:latin typeface="Arial" panose="020B0604020202020204" pitchFamily="34" charset="0"/>
                <a:cs typeface="Arial" panose="020B0604020202020204" pitchFamily="34" charset="0"/>
              </a:rPr>
              <a:t>true</a:t>
            </a:r>
            <a:r>
              <a:rPr lang="pt-PT" dirty="0">
                <a:latin typeface="Arial" panose="020B0604020202020204" pitchFamily="34" charset="0"/>
                <a:cs typeface="Arial" panose="020B0604020202020204" pitchFamily="34" charset="0"/>
              </a:rPr>
              <a:t>” que esta linha foi eliminada:  </a:t>
            </a:r>
            <a:endParaRPr lang="pt-PT" dirty="0"/>
          </a:p>
        </p:txBody>
      </p:sp>
      <p:sp>
        <p:nvSpPr>
          <p:cNvPr id="6" name="Oval 5"/>
          <p:cNvSpPr/>
          <p:nvPr/>
        </p:nvSpPr>
        <p:spPr>
          <a:xfrm>
            <a:off x="8536942" y="2501704"/>
            <a:ext cx="747736" cy="269631"/>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noFill/>
            </a:endParaRPr>
          </a:p>
        </p:txBody>
      </p:sp>
    </p:spTree>
    <p:extLst>
      <p:ext uri="{BB962C8B-B14F-4D97-AF65-F5344CB8AC3E}">
        <p14:creationId xmlns:p14="http://schemas.microsoft.com/office/powerpoint/2010/main" val="28066876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5"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Resultado de imagem para Duvid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747" y="1359911"/>
            <a:ext cx="4327380" cy="4327380"/>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1100034" y="550348"/>
            <a:ext cx="2203425" cy="523220"/>
          </a:xfrm>
          <a:prstGeom prst="rect">
            <a:avLst/>
          </a:prstGeom>
        </p:spPr>
        <p:txBody>
          <a:bodyPr wrap="none">
            <a:spAutoFit/>
          </a:bodyPr>
          <a:lstStyle/>
          <a:p>
            <a:pPr lvl="0" algn="ctr" fontAlgn="base">
              <a:spcBef>
                <a:spcPts val="800"/>
              </a:spcBef>
              <a:spcAft>
                <a:spcPts val="400"/>
              </a:spcAft>
              <a:buSzPts val="1400"/>
              <a:tabLst>
                <a:tab pos="137160" algn="l"/>
                <a:tab pos="365760" algn="l"/>
              </a:tabLst>
            </a:pPr>
            <a:r>
              <a:rPr lang="en-US" sz="2800" b="1" cap="small" dirty="0">
                <a:effectLst>
                  <a:outerShdw sx="0" sy="0">
                    <a:srgbClr val="000000"/>
                  </a:outerShdw>
                </a:effectLst>
                <a:latin typeface="Arial Black" panose="020B0A04020102020204" pitchFamily="34" charset="0"/>
                <a:ea typeface="SimSun" panose="02010600030101010101" pitchFamily="2" charset="-122"/>
              </a:rPr>
              <a:t>DÚVIDAS?</a:t>
            </a:r>
            <a:endParaRPr lang="pt-PT" sz="2800" u="none" strike="noStrike" cap="small" dirty="0">
              <a:ln>
                <a:noFill/>
              </a:ln>
              <a:effectLst>
                <a:outerShdw sx="0" sy="0">
                  <a:srgbClr val="000000"/>
                </a:outerShdw>
              </a:effectLst>
              <a:latin typeface="Arial Black" panose="020B0A04020102020204" pitchFamily="34" charset="0"/>
              <a:ea typeface="SimSun" panose="02010600030101010101" pitchFamily="2" charset="-122"/>
            </a:endParaRPr>
          </a:p>
        </p:txBody>
      </p:sp>
      <p:cxnSp>
        <p:nvCxnSpPr>
          <p:cNvPr id="8" name="Conexão reta 7"/>
          <p:cNvCxnSpPr>
            <a:cxnSpLocks/>
          </p:cNvCxnSpPr>
          <p:nvPr/>
        </p:nvCxnSpPr>
        <p:spPr>
          <a:xfrm>
            <a:off x="1100034" y="1073568"/>
            <a:ext cx="2203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87719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681586" y="1379577"/>
            <a:ext cx="11031792" cy="5478423"/>
          </a:xfrm>
          <a:prstGeom prst="rect">
            <a:avLst/>
          </a:prstGeom>
        </p:spPr>
        <p:txBody>
          <a:bodyPr wrap="square">
            <a:spAutoFit/>
          </a:bodyPr>
          <a:lstStyle/>
          <a:p>
            <a:pPr algn="just">
              <a:lnSpc>
                <a:spcPts val="3500"/>
              </a:lnSpc>
            </a:pPr>
            <a:r>
              <a:rPr lang="pt-PT" sz="2400" dirty="0">
                <a:latin typeface="Times New Roman" panose="02020603050405020304" pitchFamily="18" charset="0"/>
                <a:cs typeface="Times New Roman" panose="02020603050405020304" pitchFamily="18" charset="0"/>
              </a:rPr>
              <a:t>Assistimos à </a:t>
            </a:r>
            <a:r>
              <a:rPr lang="pt-PT" sz="2400" b="1" dirty="0">
                <a:latin typeface="Times New Roman" panose="02020603050405020304" pitchFamily="18" charset="0"/>
                <a:cs typeface="Times New Roman" panose="02020603050405020304" pitchFamily="18" charset="0"/>
              </a:rPr>
              <a:t>inteligência artificial </a:t>
            </a:r>
            <a:r>
              <a:rPr lang="pt-PT" sz="2400" dirty="0">
                <a:latin typeface="Times New Roman" panose="02020603050405020304" pitchFamily="18" charset="0"/>
                <a:cs typeface="Times New Roman" panose="02020603050405020304" pitchFamily="18" charset="0"/>
              </a:rPr>
              <a:t>aplicada em diversas tecnologias do nosso cotidiano, como os jogos de computador, os robôs (que vemos serem cada vez mais próximos do comportamento humano), programas de comando de voz no telemóvel e outros softwares que auxiliam em fábricas, diagnósticos e na evolução da computação. </a:t>
            </a:r>
          </a:p>
          <a:p>
            <a:pPr algn="just">
              <a:lnSpc>
                <a:spcPts val="3500"/>
              </a:lnSpc>
            </a:pPr>
            <a:r>
              <a:rPr lang="pt-PT" sz="2400" b="1" dirty="0">
                <a:latin typeface="Times New Roman" panose="02020603050405020304" pitchFamily="18" charset="0"/>
                <a:cs typeface="Times New Roman" panose="02020603050405020304" pitchFamily="18" charset="0"/>
              </a:rPr>
              <a:t>Da robótica à inteligência artificial</a:t>
            </a:r>
            <a:r>
              <a:rPr lang="pt-PT" sz="2400" dirty="0">
                <a:latin typeface="Times New Roman" panose="02020603050405020304" pitchFamily="18" charset="0"/>
                <a:cs typeface="Times New Roman" panose="02020603050405020304" pitchFamily="18" charset="0"/>
              </a:rPr>
              <a:t>, as empresas encaram a </a:t>
            </a:r>
            <a:r>
              <a:rPr lang="pt-PT" sz="2400" i="1" dirty="0" err="1">
                <a:latin typeface="Times New Roman" panose="02020603050405020304" pitchFamily="18" charset="0"/>
                <a:cs typeface="Times New Roman" panose="02020603050405020304" pitchFamily="18" charset="0"/>
              </a:rPr>
              <a:t>cloud</a:t>
            </a:r>
            <a:r>
              <a:rPr lang="pt-PT" sz="2400" dirty="0">
                <a:latin typeface="Times New Roman" panose="02020603050405020304" pitchFamily="18" charset="0"/>
                <a:cs typeface="Times New Roman" panose="02020603050405020304" pitchFamily="18" charset="0"/>
              </a:rPr>
              <a:t> como um alicerce no qual podem assentar o desenvolvimento das estratégias de inovação.</a:t>
            </a:r>
          </a:p>
          <a:p>
            <a:pPr algn="just">
              <a:lnSpc>
                <a:spcPts val="3500"/>
              </a:lnSpc>
            </a:pPr>
            <a:r>
              <a:rPr lang="pt-PT" sz="2400" dirty="0">
                <a:latin typeface="Times New Roman" panose="02020603050405020304" pitchFamily="18" charset="0"/>
                <a:cs typeface="Times New Roman" panose="02020603050405020304" pitchFamily="18" charset="0"/>
              </a:rPr>
              <a:t>O trabalho que foi apresentado, abrange uma </a:t>
            </a:r>
            <a:r>
              <a:rPr lang="pt-PT" sz="2400" b="1" dirty="0">
                <a:latin typeface="Times New Roman" panose="02020603050405020304" pitchFamily="18" charset="0"/>
                <a:cs typeface="Times New Roman" panose="02020603050405020304" pitchFamily="18" charset="0"/>
              </a:rPr>
              <a:t>visão geral da </a:t>
            </a:r>
            <a:r>
              <a:rPr lang="pt-PT" sz="2400" b="1" dirty="0" err="1">
                <a:latin typeface="Times New Roman" panose="02020603050405020304" pitchFamily="18" charset="0"/>
                <a:cs typeface="Times New Roman" panose="02020603050405020304" pitchFamily="18" charset="0"/>
              </a:rPr>
              <a:t>Cloud</a:t>
            </a:r>
            <a:r>
              <a:rPr lang="pt-PT" sz="2400" b="1" dirty="0">
                <a:latin typeface="Times New Roman" panose="02020603050405020304" pitchFamily="18" charset="0"/>
                <a:cs typeface="Times New Roman" panose="02020603050405020304" pitchFamily="18" charset="0"/>
              </a:rPr>
              <a:t> </a:t>
            </a:r>
            <a:r>
              <a:rPr lang="pt-PT" sz="2400" b="1" dirty="0" err="1">
                <a:latin typeface="Times New Roman" panose="02020603050405020304" pitchFamily="18" charset="0"/>
                <a:cs typeface="Times New Roman" panose="02020603050405020304" pitchFamily="18" charset="0"/>
              </a:rPr>
              <a:t>Azure</a:t>
            </a:r>
            <a:r>
              <a:rPr lang="pt-PT" sz="2400" b="1" dirty="0">
                <a:latin typeface="Times New Roman" panose="02020603050405020304" pitchFamily="18" charset="0"/>
                <a:cs typeface="Times New Roman" panose="02020603050405020304" pitchFamily="18" charset="0"/>
              </a:rPr>
              <a:t> </a:t>
            </a:r>
            <a:r>
              <a:rPr lang="pt-PT" sz="2400" dirty="0">
                <a:latin typeface="Times New Roman" panose="02020603050405020304" pitchFamily="18" charset="0"/>
                <a:cs typeface="Times New Roman" panose="02020603050405020304" pitchFamily="18" charset="0"/>
              </a:rPr>
              <a:t>e explica o modo de </a:t>
            </a:r>
            <a:r>
              <a:rPr lang="pt-PT" sz="2400" b="1" dirty="0">
                <a:latin typeface="Times New Roman" panose="02020603050405020304" pitchFamily="18" charset="0"/>
                <a:cs typeface="Times New Roman" panose="02020603050405020304" pitchFamily="18" charset="0"/>
              </a:rPr>
              <a:t>implementação de uma máquina virtual </a:t>
            </a:r>
            <a:r>
              <a:rPr lang="pt-PT" sz="2400" dirty="0">
                <a:latin typeface="Times New Roman" panose="02020603050405020304" pitchFamily="18" charset="0"/>
                <a:cs typeface="Times New Roman" panose="02020603050405020304" pitchFamily="18" charset="0"/>
              </a:rPr>
              <a:t>nesta plataforma demonstrando como </a:t>
            </a:r>
            <a:r>
              <a:rPr lang="pt-PT" sz="2400" b="1" dirty="0">
                <a:latin typeface="Times New Roman" panose="02020603050405020304" pitchFamily="18" charset="0"/>
                <a:cs typeface="Times New Roman" panose="02020603050405020304" pitchFamily="18" charset="0"/>
              </a:rPr>
              <a:t>ligar uma  APP android à </a:t>
            </a:r>
            <a:r>
              <a:rPr lang="pt-PT" sz="2400" b="1" dirty="0" err="1">
                <a:latin typeface="Times New Roman" panose="02020603050405020304" pitchFamily="18" charset="0"/>
                <a:cs typeface="Times New Roman" panose="02020603050405020304" pitchFamily="18" charset="0"/>
              </a:rPr>
              <a:t>Cloud</a:t>
            </a:r>
            <a:r>
              <a:rPr lang="pt-PT" sz="2400" b="1" dirty="0">
                <a:latin typeface="Times New Roman" panose="02020603050405020304" pitchFamily="18" charset="0"/>
                <a:cs typeface="Times New Roman" panose="02020603050405020304" pitchFamily="18" charset="0"/>
              </a:rPr>
              <a:t> </a:t>
            </a:r>
            <a:r>
              <a:rPr lang="pt-PT" sz="2400" b="1" dirty="0" err="1">
                <a:latin typeface="Times New Roman" panose="02020603050405020304" pitchFamily="18" charset="0"/>
                <a:cs typeface="Times New Roman" panose="02020603050405020304" pitchFamily="18" charset="0"/>
              </a:rPr>
              <a:t>Azure</a:t>
            </a:r>
            <a:r>
              <a:rPr lang="pt-PT" sz="2400" dirty="0">
                <a:latin typeface="Times New Roman" panose="02020603050405020304" pitchFamily="18" charset="0"/>
                <a:cs typeface="Times New Roman" panose="02020603050405020304" pitchFamily="18" charset="0"/>
              </a:rPr>
              <a:t>.</a:t>
            </a:r>
            <a:endParaRPr lang="pt-PT" sz="2400" dirty="0">
              <a:effectLst/>
              <a:latin typeface="Times New Roman" panose="02020603050405020304" pitchFamily="18" charset="0"/>
              <a:cs typeface="Times New Roman" panose="02020603050405020304" pitchFamily="18" charset="0"/>
            </a:endParaRPr>
          </a:p>
          <a:p>
            <a:pPr>
              <a:lnSpc>
                <a:spcPts val="3500"/>
              </a:lnSpc>
            </a:pPr>
            <a:r>
              <a:rPr lang="pt-PT" sz="2400" dirty="0">
                <a:effectLst/>
                <a:latin typeface="Times New Roman" panose="02020603050405020304" pitchFamily="18" charset="0"/>
                <a:cs typeface="Times New Roman" panose="02020603050405020304" pitchFamily="18" charset="0"/>
              </a:rPr>
              <a:t>O projeto está finalizado e confirma a possibilidade de criar um aplicativo android e inseri-lo na </a:t>
            </a:r>
            <a:r>
              <a:rPr lang="pt-PT" sz="2400" dirty="0" err="1">
                <a:effectLst/>
                <a:latin typeface="Times New Roman" panose="02020603050405020304" pitchFamily="18" charset="0"/>
                <a:cs typeface="Times New Roman" panose="02020603050405020304" pitchFamily="18" charset="0"/>
              </a:rPr>
              <a:t>cloud</a:t>
            </a:r>
            <a:r>
              <a:rPr lang="pt-PT" sz="2400" dirty="0">
                <a:effectLst/>
                <a:latin typeface="Times New Roman" panose="02020603050405020304" pitchFamily="18" charset="0"/>
                <a:cs typeface="Times New Roman" panose="02020603050405020304" pitchFamily="18" charset="0"/>
              </a:rPr>
              <a:t> </a:t>
            </a:r>
            <a:r>
              <a:rPr lang="pt-PT" sz="2400" dirty="0" err="1">
                <a:effectLst/>
                <a:latin typeface="Times New Roman" panose="02020603050405020304" pitchFamily="18" charset="0"/>
                <a:cs typeface="Times New Roman" panose="02020603050405020304" pitchFamily="18" charset="0"/>
              </a:rPr>
              <a:t>Azure</a:t>
            </a:r>
            <a:r>
              <a:rPr lang="pt-PT" sz="2400" dirty="0">
                <a:effectLst/>
                <a:latin typeface="Times New Roman" panose="02020603050405020304" pitchFamily="18" charset="0"/>
                <a:cs typeface="Times New Roman" panose="02020603050405020304" pitchFamily="18" charset="0"/>
              </a:rPr>
              <a:t>, podendo ser manipulado na </a:t>
            </a:r>
            <a:r>
              <a:rPr lang="pt-PT" sz="2400" dirty="0" err="1">
                <a:effectLst/>
                <a:latin typeface="Times New Roman" panose="02020603050405020304" pitchFamily="18" charset="0"/>
                <a:cs typeface="Times New Roman" panose="02020603050405020304" pitchFamily="18" charset="0"/>
              </a:rPr>
              <a:t>Cloud</a:t>
            </a:r>
            <a:r>
              <a:rPr lang="pt-PT" sz="2400" dirty="0">
                <a:effectLst/>
                <a:latin typeface="Times New Roman" panose="02020603050405020304" pitchFamily="18" charset="0"/>
                <a:cs typeface="Times New Roman" panose="02020603050405020304" pitchFamily="18" charset="0"/>
              </a:rPr>
              <a:t> ou no cliente.</a:t>
            </a:r>
            <a:endParaRPr lang="pt-PT" sz="2400" dirty="0">
              <a:latin typeface="Times New Roman" panose="02020603050405020304" pitchFamily="18" charset="0"/>
              <a:cs typeface="Times New Roman" panose="02020603050405020304" pitchFamily="18" charset="0"/>
            </a:endParaRPr>
          </a:p>
          <a:p>
            <a:pPr>
              <a:lnSpc>
                <a:spcPts val="3500"/>
              </a:lnSpc>
            </a:pPr>
            <a:endParaRPr lang="pt-PT" sz="2400" dirty="0">
              <a:effectLst/>
              <a:latin typeface="Times New Roman" panose="02020603050405020304" pitchFamily="18" charset="0"/>
              <a:cs typeface="Times New Roman" panose="02020603050405020304" pitchFamily="18" charset="0"/>
            </a:endParaRPr>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194" y="93431"/>
            <a:ext cx="1961536" cy="1198127"/>
          </a:xfrm>
          <a:prstGeom prst="rect">
            <a:avLst/>
          </a:prstGeom>
        </p:spPr>
      </p:pic>
      <p:sp>
        <p:nvSpPr>
          <p:cNvPr id="8" name="Retângulo 7"/>
          <p:cNvSpPr/>
          <p:nvPr/>
        </p:nvSpPr>
        <p:spPr>
          <a:xfrm>
            <a:off x="2426109" y="583499"/>
            <a:ext cx="7211962" cy="523220"/>
          </a:xfrm>
          <a:prstGeom prst="rect">
            <a:avLst/>
          </a:prstGeom>
          <a:effectLst>
            <a:glow rad="101600">
              <a:schemeClr val="accent1">
                <a:satMod val="175000"/>
                <a:alpha val="40000"/>
              </a:schemeClr>
            </a:glow>
          </a:effectLst>
        </p:spPr>
        <p:txBody>
          <a:bodyPr wrap="square">
            <a:spAutoFit/>
          </a:bodyPr>
          <a:lstStyle/>
          <a:p>
            <a:r>
              <a:rPr lang="pt-PT" sz="2800" b="1" dirty="0">
                <a:latin typeface="Arial Black" panose="020B0A04020102020204" pitchFamily="34" charset="0"/>
                <a:ea typeface="SimSun" panose="02010600030101010101" pitchFamily="2" charset="-122"/>
              </a:rPr>
              <a:t>Conclusão</a:t>
            </a:r>
            <a:endParaRPr lang="pt-PT" sz="2800" dirty="0">
              <a:latin typeface="Arial Black" panose="020B0A04020102020204" pitchFamily="34" charset="0"/>
            </a:endParaRPr>
          </a:p>
        </p:txBody>
      </p:sp>
    </p:spTree>
    <p:extLst>
      <p:ext uri="{BB962C8B-B14F-4D97-AF65-F5344CB8AC3E}">
        <p14:creationId xmlns:p14="http://schemas.microsoft.com/office/powerpoint/2010/main" val="632887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1898151" y="2036398"/>
            <a:ext cx="8440468" cy="1991892"/>
          </a:xfrm>
          <a:prstGeom prst="rect">
            <a:avLst/>
          </a:prstGeom>
        </p:spPr>
        <p:txBody>
          <a:bodyPr wrap="square">
            <a:spAutoFit/>
          </a:bodyPr>
          <a:lstStyle/>
          <a:p>
            <a:pPr algn="just">
              <a:lnSpc>
                <a:spcPts val="3800"/>
              </a:lnSpc>
            </a:pPr>
            <a:r>
              <a:rPr lang="pt-PT" sz="2400" b="1" dirty="0">
                <a:latin typeface="Times New Roman" panose="02020603050405020304" pitchFamily="18" charset="0"/>
                <a:cs typeface="Times New Roman" panose="02020603050405020304" pitchFamily="18" charset="0"/>
              </a:rPr>
              <a:t>Atualmente a Microsoft está a reduzir preços em linha com o compromisso assumido anteriormente sobre acompanhar sempre os preços da Amazon em serviços e produtos, </a:t>
            </a:r>
            <a:r>
              <a:rPr lang="pt-PT" sz="2400" b="1" dirty="0">
                <a:latin typeface="Times New Roman" panose="02020603050405020304" pitchFamily="18" charset="0"/>
                <a:cs typeface="Times New Roman" panose="02020603050405020304" pitchFamily="18" charset="0"/>
                <a:hlinkClick r:id="rId3"/>
              </a:rPr>
              <a:t>escreveu Steven Martin, </a:t>
            </a:r>
            <a:r>
              <a:rPr lang="pt-PT" sz="2400" b="1" dirty="0" err="1">
                <a:latin typeface="Times New Roman" panose="02020603050405020304" pitchFamily="18" charset="0"/>
                <a:cs typeface="Times New Roman" panose="02020603050405020304" pitchFamily="18" charset="0"/>
                <a:hlinkClick r:id="rId3"/>
              </a:rPr>
              <a:t>director-geral</a:t>
            </a:r>
            <a:r>
              <a:rPr lang="pt-PT" sz="2400" b="1" dirty="0">
                <a:latin typeface="Times New Roman" panose="02020603050405020304" pitchFamily="18" charset="0"/>
                <a:cs typeface="Times New Roman" panose="02020603050405020304" pitchFamily="18" charset="0"/>
                <a:hlinkClick r:id="rId3"/>
              </a:rPr>
              <a:t> da Microsoft </a:t>
            </a:r>
            <a:r>
              <a:rPr lang="pt-PT" sz="2400" b="1" dirty="0" err="1">
                <a:latin typeface="Times New Roman" panose="02020603050405020304" pitchFamily="18" charset="0"/>
                <a:cs typeface="Times New Roman" panose="02020603050405020304" pitchFamily="18" charset="0"/>
                <a:hlinkClick r:id="rId3"/>
              </a:rPr>
              <a:t>Azure</a:t>
            </a:r>
            <a:r>
              <a:rPr lang="pt-PT" sz="2400" b="1" dirty="0">
                <a:latin typeface="Times New Roman" panose="02020603050405020304" pitchFamily="18" charset="0"/>
                <a:cs typeface="Times New Roman" panose="02020603050405020304" pitchFamily="18" charset="0"/>
                <a:hlinkClick r:id="rId3"/>
              </a:rPr>
              <a:t> num blogue</a:t>
            </a:r>
            <a:r>
              <a:rPr lang="pt-PT" sz="2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405055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2203316" y="4526686"/>
            <a:ext cx="7975902" cy="1200329"/>
          </a:xfrm>
          <a:prstGeom prst="rect">
            <a:avLst/>
          </a:prstGeom>
        </p:spPr>
        <p:txBody>
          <a:bodyPr wrap="none">
            <a:spAutoFit/>
          </a:bodyPr>
          <a:lstStyle/>
          <a:p>
            <a:pPr algn="ctr">
              <a:lnSpc>
                <a:spcPct val="150000"/>
              </a:lnSpc>
            </a:pPr>
            <a:r>
              <a:rPr lang="pt-PT" sz="2400" b="1" dirty="0">
                <a:latin typeface="Times New Roman" panose="02020603050405020304" pitchFamily="18" charset="0"/>
                <a:cs typeface="Times New Roman" panose="02020603050405020304" pitchFamily="18" charset="0"/>
              </a:rPr>
              <a:t>Caso subsista qualquer duvida não hesite em contactar-me:</a:t>
            </a:r>
          </a:p>
          <a:p>
            <a:pPr algn="ctr">
              <a:lnSpc>
                <a:spcPct val="150000"/>
              </a:lnSpc>
            </a:pPr>
            <a:r>
              <a:rPr lang="pt-PT" sz="2400" b="1" dirty="0">
                <a:latin typeface="Times New Roman" panose="02020603050405020304" pitchFamily="18" charset="0"/>
                <a:cs typeface="Times New Roman" panose="02020603050405020304" pitchFamily="18" charset="0"/>
              </a:rPr>
              <a:t>jreigado@gmail.com</a:t>
            </a:r>
            <a:endParaRPr lang="pt-PT" sz="2400" b="1" dirty="0"/>
          </a:p>
        </p:txBody>
      </p:sp>
      <p:pic>
        <p:nvPicPr>
          <p:cNvPr id="9218" name="Picture 2" descr="Resultado de imagem para cognitive service cloud az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0815" y="1132761"/>
            <a:ext cx="4119741" cy="256758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esultado de imagem para cloud az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774" y="1190168"/>
            <a:ext cx="4288943" cy="2510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369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p:cNvSpPr/>
          <p:nvPr/>
        </p:nvSpPr>
        <p:spPr>
          <a:xfrm>
            <a:off x="-147484" y="140482"/>
            <a:ext cx="7713406" cy="369332"/>
          </a:xfrm>
          <a:prstGeom prst="rect">
            <a:avLst/>
          </a:prstGeom>
          <a:effectLst>
            <a:glow rad="101600">
              <a:schemeClr val="accent1">
                <a:satMod val="175000"/>
                <a:alpha val="40000"/>
              </a:schemeClr>
            </a:glow>
          </a:effectLst>
        </p:spPr>
        <p:txBody>
          <a:bodyPr wrap="square">
            <a:spAutoFit/>
          </a:bodyPr>
          <a:lstStyle/>
          <a:p>
            <a:pPr algn="ctr"/>
            <a:r>
              <a:rPr lang="pt-PT" b="1" dirty="0">
                <a:latin typeface="Arial Black" panose="020B0A04020102020204" pitchFamily="34" charset="0"/>
                <a:ea typeface="SimSun" panose="02010600030101010101" pitchFamily="2" charset="-122"/>
              </a:rPr>
              <a:t>Cobertura dos maiores fornecedores de serviços </a:t>
            </a:r>
            <a:r>
              <a:rPr lang="pt-PT" b="1" dirty="0" err="1">
                <a:latin typeface="Arial Black" panose="020B0A04020102020204" pitchFamily="34" charset="0"/>
                <a:ea typeface="SimSun" panose="02010600030101010101" pitchFamily="2" charset="-122"/>
              </a:rPr>
              <a:t>Cloud</a:t>
            </a:r>
            <a:endParaRPr lang="pt-PT" dirty="0">
              <a:latin typeface="Arial Black" panose="020B0A04020102020204" pitchFamily="34" charset="0"/>
            </a:endParaRPr>
          </a:p>
        </p:txBody>
      </p:sp>
      <p:pic>
        <p:nvPicPr>
          <p:cNvPr id="6" name="Imagem 5"/>
          <p:cNvPicPr/>
          <p:nvPr/>
        </p:nvPicPr>
        <p:blipFill>
          <a:blip r:embed="rId3">
            <a:extLst>
              <a:ext uri="{28A0092B-C50C-407E-A947-70E740481C1C}">
                <a14:useLocalDpi xmlns:a14="http://schemas.microsoft.com/office/drawing/2010/main" val="0"/>
              </a:ext>
            </a:extLst>
          </a:blip>
          <a:stretch>
            <a:fillRect/>
          </a:stretch>
        </p:blipFill>
        <p:spPr>
          <a:xfrm>
            <a:off x="1479072" y="1206304"/>
            <a:ext cx="9470595" cy="4178016"/>
          </a:xfrm>
          <a:prstGeom prst="rect">
            <a:avLst/>
          </a:prstGeom>
          <a:solidFill>
            <a:schemeClr val="tx1"/>
          </a:solidFill>
          <a:ln>
            <a:solidFill>
              <a:schemeClr val="bg2">
                <a:lumMod val="10000"/>
              </a:schemeClr>
            </a:solidFill>
          </a:ln>
        </p:spPr>
      </p:pic>
      <p:sp>
        <p:nvSpPr>
          <p:cNvPr id="2" name="Rectangle 1"/>
          <p:cNvSpPr>
            <a:spLocks noChangeArrowheads="1"/>
          </p:cNvSpPr>
          <p:nvPr/>
        </p:nvSpPr>
        <p:spPr bwMode="auto">
          <a:xfrm>
            <a:off x="3587503" y="5517056"/>
            <a:ext cx="5849031"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 Amazon tem claramente a cobertura mais extensa</a:t>
            </a:r>
            <a:r>
              <a:rPr kumimoji="0" lang="pt-PT" altLang="pt-PT"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a:t>
            </a:r>
            <a:r>
              <a:rPr kumimoji="0" lang="pt-PT" altLang="pt-PT" sz="1100" b="0" i="0" u="none" strike="noStrike" cap="none" normalizeH="0" baseline="0" dirty="0">
                <a:ln>
                  <a:noFill/>
                </a:ln>
                <a:solidFill>
                  <a:schemeClr val="tx1"/>
                </a:solidFill>
                <a:effectLst/>
              </a:rPr>
              <a:t> </a:t>
            </a:r>
            <a:endParaRPr kumimoji="0" lang="pt-PT" altLang="pt-PT" sz="1800" b="0" i="0" u="none" strike="noStrike" cap="none" normalizeH="0" baseline="0" dirty="0">
              <a:ln>
                <a:noFill/>
              </a:ln>
              <a:solidFill>
                <a:schemeClr val="tx1"/>
              </a:solidFill>
              <a:effectLst/>
              <a:latin typeface="Arial" panose="020B0604020202020204" pitchFamily="34" charset="0"/>
            </a:endParaRPr>
          </a:p>
        </p:txBody>
      </p:sp>
      <p:sp>
        <p:nvSpPr>
          <p:cNvPr id="9" name="Retângulo 8"/>
          <p:cNvSpPr/>
          <p:nvPr/>
        </p:nvSpPr>
        <p:spPr>
          <a:xfrm>
            <a:off x="3976236" y="704236"/>
            <a:ext cx="2422651" cy="369332"/>
          </a:xfrm>
          <a:prstGeom prst="rect">
            <a:avLst/>
          </a:prstGeom>
        </p:spPr>
        <p:txBody>
          <a:bodyPr wrap="none">
            <a:spAutoFit/>
          </a:bodyPr>
          <a:lstStyle/>
          <a:p>
            <a:r>
              <a:rPr lang="pt-PT" dirty="0">
                <a:latin typeface="Arial Black" panose="020B0A04020102020204" pitchFamily="34" charset="0"/>
                <a:ea typeface="Calibri" panose="020F0502020204030204" pitchFamily="34" charset="0"/>
                <a:cs typeface="Times New Roman" panose="02020603050405020304" pitchFamily="18" charset="0"/>
              </a:rPr>
              <a:t>Amazon </a:t>
            </a:r>
            <a:r>
              <a:rPr lang="pt-PT" dirty="0" err="1">
                <a:latin typeface="Arial Black" panose="020B0A04020102020204" pitchFamily="34" charset="0"/>
                <a:ea typeface="Calibri" panose="020F0502020204030204" pitchFamily="34" charset="0"/>
                <a:cs typeface="Times New Roman" panose="02020603050405020304" pitchFamily="18" charset="0"/>
              </a:rPr>
              <a:t>locations</a:t>
            </a:r>
            <a:endParaRPr lang="pt-PT" dirty="0">
              <a:latin typeface="Arial Black" panose="020B0A04020102020204" pitchFamily="34" charset="0"/>
            </a:endParaRPr>
          </a:p>
        </p:txBody>
      </p:sp>
      <p:pic>
        <p:nvPicPr>
          <p:cNvPr id="2052" name="Picture 4" descr="download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9072" y="1206304"/>
            <a:ext cx="1999021" cy="7996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exão reta 10"/>
          <p:cNvCxnSpPr>
            <a:cxnSpLocks/>
          </p:cNvCxnSpPr>
          <p:nvPr/>
        </p:nvCxnSpPr>
        <p:spPr>
          <a:xfrm>
            <a:off x="191728" y="492001"/>
            <a:ext cx="7034981" cy="1781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478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descr="Azure server locations"/>
          <p:cNvPicPr/>
          <p:nvPr/>
        </p:nvPicPr>
        <p:blipFill>
          <a:blip r:embed="rId3">
            <a:extLst>
              <a:ext uri="{28A0092B-C50C-407E-A947-70E740481C1C}">
                <a14:useLocalDpi xmlns:a14="http://schemas.microsoft.com/office/drawing/2010/main" val="0"/>
              </a:ext>
            </a:extLst>
          </a:blip>
          <a:srcRect/>
          <a:stretch>
            <a:fillRect/>
          </a:stretch>
        </p:blipFill>
        <p:spPr bwMode="auto">
          <a:xfrm>
            <a:off x="1808225" y="1367228"/>
            <a:ext cx="8014202" cy="4314571"/>
          </a:xfrm>
          <a:prstGeom prst="rect">
            <a:avLst/>
          </a:prstGeom>
          <a:noFill/>
          <a:ln>
            <a:noFill/>
          </a:ln>
        </p:spPr>
      </p:pic>
      <p:sp>
        <p:nvSpPr>
          <p:cNvPr id="6" name="Rectangle 2"/>
          <p:cNvSpPr>
            <a:spLocks noChangeArrowheads="1"/>
          </p:cNvSpPr>
          <p:nvPr/>
        </p:nvSpPr>
        <p:spPr bwMode="auto">
          <a:xfrm>
            <a:off x="734379" y="5681799"/>
            <a:ext cx="10305985"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PT" altLang="pt-PT"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O </a:t>
            </a:r>
            <a:r>
              <a:rPr kumimoji="0" lang="pt-PT" altLang="pt-PT"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Azure</a:t>
            </a:r>
            <a:r>
              <a:rPr kumimoji="0" lang="pt-PT" altLang="pt-PT"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ocupa a segunda posição, com bastante apoio da Ásia:</a:t>
            </a:r>
            <a:r>
              <a:rPr kumimoji="0" lang="pt-PT" altLang="pt-PT"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algn="ctr" eaLnBrk="0" fontAlgn="base" hangingPunct="0">
              <a:spcBef>
                <a:spcPct val="0"/>
              </a:spcBef>
              <a:spcAft>
                <a:spcPct val="0"/>
              </a:spcAft>
            </a:pPr>
            <a:r>
              <a:rPr lang="pt-PT" dirty="0">
                <a:highlight>
                  <a:srgbClr val="00FF00"/>
                </a:highlight>
                <a:latin typeface="Arial" panose="020B0604020202020204" pitchFamily="34" charset="0"/>
                <a:cs typeface="Arial" panose="020B0604020202020204" pitchFamily="34" charset="0"/>
              </a:rPr>
              <a:t>Verde</a:t>
            </a:r>
            <a:r>
              <a:rPr lang="pt-PT" dirty="0">
                <a:latin typeface="Arial" panose="020B0604020202020204" pitchFamily="34" charset="0"/>
                <a:cs typeface="Arial" panose="020B0604020202020204" pitchFamily="34" charset="0"/>
              </a:rPr>
              <a:t> – Disponível </a:t>
            </a:r>
            <a:r>
              <a:rPr lang="pt-PT" dirty="0">
                <a:highlight>
                  <a:srgbClr val="0000FF"/>
                </a:highlight>
                <a:latin typeface="Arial" panose="020B0604020202020204" pitchFamily="34" charset="0"/>
                <a:cs typeface="Arial" panose="020B0604020202020204" pitchFamily="34" charset="0"/>
              </a:rPr>
              <a:t> Azul </a:t>
            </a:r>
            <a:r>
              <a:rPr lang="pt-PT" dirty="0">
                <a:latin typeface="Arial" panose="020B0604020202020204" pitchFamily="34" charset="0"/>
                <a:cs typeface="Arial" panose="020B0604020202020204" pitchFamily="34" charset="0"/>
              </a:rPr>
              <a:t>– Disponível brevemente</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pt-PT" altLang="pt-PT"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 name="Retângulo 1"/>
          <p:cNvSpPr/>
          <p:nvPr/>
        </p:nvSpPr>
        <p:spPr>
          <a:xfrm>
            <a:off x="3458378" y="905563"/>
            <a:ext cx="2146485" cy="369332"/>
          </a:xfrm>
          <a:prstGeom prst="rect">
            <a:avLst/>
          </a:prstGeom>
        </p:spPr>
        <p:txBody>
          <a:bodyPr wrap="none">
            <a:spAutoFit/>
          </a:bodyPr>
          <a:lstStyle/>
          <a:p>
            <a:r>
              <a:rPr lang="pt-PT" dirty="0" err="1">
                <a:latin typeface="Arial Black" panose="020B0A04020102020204" pitchFamily="34" charset="0"/>
                <a:ea typeface="Calibri" panose="020F0502020204030204" pitchFamily="34" charset="0"/>
                <a:cs typeface="Times New Roman" panose="02020603050405020304" pitchFamily="18" charset="0"/>
              </a:rPr>
              <a:t>Azure</a:t>
            </a:r>
            <a:r>
              <a:rPr lang="pt-PT" dirty="0">
                <a:latin typeface="Arial Black" panose="020B0A04020102020204" pitchFamily="34" charset="0"/>
                <a:ea typeface="Calibri" panose="020F0502020204030204" pitchFamily="34" charset="0"/>
                <a:cs typeface="Times New Roman" panose="02020603050405020304" pitchFamily="18" charset="0"/>
              </a:rPr>
              <a:t> </a:t>
            </a:r>
            <a:r>
              <a:rPr lang="pt-PT" dirty="0" err="1">
                <a:latin typeface="Arial Black" panose="020B0A04020102020204" pitchFamily="34" charset="0"/>
                <a:ea typeface="Calibri" panose="020F0502020204030204" pitchFamily="34" charset="0"/>
                <a:cs typeface="Times New Roman" panose="02020603050405020304" pitchFamily="18" charset="0"/>
              </a:rPr>
              <a:t>locations</a:t>
            </a:r>
            <a:endParaRPr lang="pt-PT" dirty="0">
              <a:latin typeface="Arial Black" panose="020B0A04020102020204" pitchFamily="34" charset="0"/>
            </a:endParaRPr>
          </a:p>
        </p:txBody>
      </p:sp>
      <p:pic>
        <p:nvPicPr>
          <p:cNvPr id="7" name="Image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2248" y="169101"/>
            <a:ext cx="1961536" cy="1198127"/>
          </a:xfrm>
          <a:prstGeom prst="rect">
            <a:avLst/>
          </a:prstGeom>
        </p:spPr>
      </p:pic>
    </p:spTree>
    <p:extLst>
      <p:ext uri="{BB962C8B-B14F-4D97-AF65-F5344CB8AC3E}">
        <p14:creationId xmlns:p14="http://schemas.microsoft.com/office/powerpoint/2010/main" val="1320204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9664700" y="6374296"/>
            <a:ext cx="2569934" cy="369332"/>
          </a:xfrm>
          <a:prstGeom prst="rect">
            <a:avLst/>
          </a:prstGeom>
          <a:noFill/>
        </p:spPr>
        <p:txBody>
          <a:bodyPr wrap="none" rtlCol="0">
            <a:spAutoFit/>
          </a:bodyPr>
          <a:lstStyle/>
          <a:p>
            <a:r>
              <a:rPr lang="pt-PT" dirty="0">
                <a:latin typeface="Leelawadee" panose="020B0502040204020203" pitchFamily="34" charset="-34"/>
                <a:cs typeface="Leelawadee" panose="020B0502040204020203" pitchFamily="34" charset="-34"/>
              </a:rPr>
              <a:t>José Reigado | 1012605</a:t>
            </a:r>
          </a:p>
        </p:txBody>
      </p:sp>
      <p:pic>
        <p:nvPicPr>
          <p:cNvPr id="4" name="Picture 2" descr="Resultado de imagem para instituto politécnico da guarda escola superior de tecnologia e gestã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8619" y="93431"/>
            <a:ext cx="1680234" cy="98013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p:cNvPicPr/>
          <p:nvPr/>
        </p:nvPicPr>
        <p:blipFill>
          <a:blip r:embed="rId3">
            <a:extLst>
              <a:ext uri="{28A0092B-C50C-407E-A947-70E740481C1C}">
                <a14:useLocalDpi xmlns:a14="http://schemas.microsoft.com/office/drawing/2010/main" val="0"/>
              </a:ext>
            </a:extLst>
          </a:blip>
          <a:stretch>
            <a:fillRect/>
          </a:stretch>
        </p:blipFill>
        <p:spPr>
          <a:xfrm>
            <a:off x="998313" y="762522"/>
            <a:ext cx="9707962" cy="4284005"/>
          </a:xfrm>
          <a:prstGeom prst="rect">
            <a:avLst/>
          </a:prstGeom>
        </p:spPr>
      </p:pic>
      <p:sp>
        <p:nvSpPr>
          <p:cNvPr id="2" name="Rectangle 1"/>
          <p:cNvSpPr>
            <a:spLocks noChangeArrowheads="1"/>
          </p:cNvSpPr>
          <p:nvPr/>
        </p:nvSpPr>
        <p:spPr bwMode="auto">
          <a:xfrm>
            <a:off x="998313" y="4954709"/>
            <a:ext cx="9512710"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pt-PT" altLang="pt-PT"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 Google tem uma cobertura sólida nos Estados Unidos, mas na Europa a cobertura é bastante inferior, tal como na Ásia (apenas um local em Taiwan). Não existe cobertura na América do Sul. De salientar que nenhum deles é capaz de se instalar na África.</a:t>
            </a:r>
            <a:r>
              <a:rPr kumimoji="0" lang="pt-PT" altLang="pt-PT"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p:txBody>
      </p:sp>
      <p:sp>
        <p:nvSpPr>
          <p:cNvPr id="6" name="Retângulo 5"/>
          <p:cNvSpPr/>
          <p:nvPr/>
        </p:nvSpPr>
        <p:spPr>
          <a:xfrm>
            <a:off x="4263303" y="393190"/>
            <a:ext cx="2311723" cy="369332"/>
          </a:xfrm>
          <a:prstGeom prst="rect">
            <a:avLst/>
          </a:prstGeom>
        </p:spPr>
        <p:txBody>
          <a:bodyPr wrap="none">
            <a:spAutoFit/>
          </a:bodyPr>
          <a:lstStyle/>
          <a:p>
            <a:r>
              <a:rPr lang="pt-PT" dirty="0">
                <a:latin typeface="Arial Black" panose="020B0A04020102020204" pitchFamily="34" charset="0"/>
                <a:ea typeface="Calibri" panose="020F0502020204030204" pitchFamily="34" charset="0"/>
                <a:cs typeface="Times New Roman" panose="02020603050405020304" pitchFamily="18" charset="0"/>
              </a:rPr>
              <a:t>Google </a:t>
            </a:r>
            <a:r>
              <a:rPr lang="pt-PT" dirty="0" err="1">
                <a:latin typeface="Arial Black" panose="020B0A04020102020204" pitchFamily="34" charset="0"/>
                <a:ea typeface="Calibri" panose="020F0502020204030204" pitchFamily="34" charset="0"/>
                <a:cs typeface="Times New Roman" panose="02020603050405020304" pitchFamily="18" charset="0"/>
              </a:rPr>
              <a:t>locations</a:t>
            </a:r>
            <a:endParaRPr lang="pt-PT" dirty="0">
              <a:latin typeface="Arial Black" panose="020B0A04020102020204" pitchFamily="34" charset="0"/>
            </a:endParaRPr>
          </a:p>
        </p:txBody>
      </p:sp>
      <p:pic>
        <p:nvPicPr>
          <p:cNvPr id="3075" name="Picture 3" descr="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599" y="985791"/>
            <a:ext cx="2034055" cy="81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5975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7018</TotalTime>
  <Words>2204</Words>
  <Application>Microsoft Office PowerPoint</Application>
  <PresentationFormat>Ecrã Panorâmico</PresentationFormat>
  <Paragraphs>236</Paragraphs>
  <Slides>60</Slides>
  <Notes>14</Notes>
  <HiddenSlides>0</HiddenSlides>
  <MMClips>0</MMClips>
  <ScaleCrop>false</ScaleCrop>
  <HeadingPairs>
    <vt:vector size="6" baseType="variant">
      <vt:variant>
        <vt:lpstr>Tipos de letra usados</vt:lpstr>
      </vt:variant>
      <vt:variant>
        <vt:i4>10</vt:i4>
      </vt:variant>
      <vt:variant>
        <vt:lpstr>Tema</vt:lpstr>
      </vt:variant>
      <vt:variant>
        <vt:i4>1</vt:i4>
      </vt:variant>
      <vt:variant>
        <vt:lpstr>Títulos dos diapositivos</vt:lpstr>
      </vt:variant>
      <vt:variant>
        <vt:i4>60</vt:i4>
      </vt:variant>
    </vt:vector>
  </HeadingPairs>
  <TitlesOfParts>
    <vt:vector size="71" baseType="lpstr">
      <vt:lpstr>SimSun</vt:lpstr>
      <vt:lpstr>Arial</vt:lpstr>
      <vt:lpstr>Arial Black</vt:lpstr>
      <vt:lpstr>Arial Unicode MS</vt:lpstr>
      <vt:lpstr>Calibri</vt:lpstr>
      <vt:lpstr>Calibri Light</vt:lpstr>
      <vt:lpstr>Courier New</vt:lpstr>
      <vt:lpstr>Leelawadee</vt:lpstr>
      <vt:lpstr>Times New Roman</vt:lpstr>
      <vt:lpstr>Wingdings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Reigado</dc:creator>
  <cp:lastModifiedBy>Reigado</cp:lastModifiedBy>
  <cp:revision>78</cp:revision>
  <dcterms:created xsi:type="dcterms:W3CDTF">2017-01-16T13:21:38Z</dcterms:created>
  <dcterms:modified xsi:type="dcterms:W3CDTF">2017-04-29T09:55:22Z</dcterms:modified>
</cp:coreProperties>
</file>